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38"/>
  </p:notesMasterIdLst>
  <p:sldIdLst>
    <p:sldId id="300" r:id="rId2"/>
    <p:sldId id="291" r:id="rId3"/>
    <p:sldId id="282" r:id="rId4"/>
    <p:sldId id="292" r:id="rId5"/>
    <p:sldId id="293" r:id="rId6"/>
    <p:sldId id="294" r:id="rId7"/>
    <p:sldId id="295" r:id="rId8"/>
    <p:sldId id="296" r:id="rId9"/>
    <p:sldId id="297" r:id="rId10"/>
    <p:sldId id="298" r:id="rId11"/>
    <p:sldId id="299" r:id="rId12"/>
    <p:sldId id="270" r:id="rId13"/>
    <p:sldId id="271" r:id="rId14"/>
    <p:sldId id="272" r:id="rId15"/>
    <p:sldId id="273" r:id="rId16"/>
    <p:sldId id="265" r:id="rId17"/>
    <p:sldId id="266" r:id="rId18"/>
    <p:sldId id="267" r:id="rId19"/>
    <p:sldId id="268" r:id="rId20"/>
    <p:sldId id="269" r:id="rId21"/>
    <p:sldId id="302" r:id="rId22"/>
    <p:sldId id="307" r:id="rId23"/>
    <p:sldId id="278" r:id="rId24"/>
    <p:sldId id="279" r:id="rId25"/>
    <p:sldId id="283" r:id="rId26"/>
    <p:sldId id="289" r:id="rId27"/>
    <p:sldId id="285" r:id="rId28"/>
    <p:sldId id="286" r:id="rId29"/>
    <p:sldId id="301" r:id="rId30"/>
    <p:sldId id="287" r:id="rId31"/>
    <p:sldId id="288" r:id="rId32"/>
    <p:sldId id="290" r:id="rId33"/>
    <p:sldId id="305" r:id="rId34"/>
    <p:sldId id="306" r:id="rId35"/>
    <p:sldId id="304" r:id="rId36"/>
    <p:sldId id="28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99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03" autoAdjust="0"/>
    <p:restoredTop sz="93842" autoAdjust="0"/>
  </p:normalViewPr>
  <p:slideViewPr>
    <p:cSldViewPr snapToGrid="0">
      <p:cViewPr varScale="1">
        <p:scale>
          <a:sx n="67" d="100"/>
          <a:sy n="67" d="100"/>
        </p:scale>
        <p:origin x="54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AC5E3-81E7-4CFC-A650-E585B374D213}" type="datetimeFigureOut">
              <a:rPr lang="en-IN" smtClean="0"/>
              <a:t>05-05-2020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723FF-BBBA-4FEF-A861-E1F7FA68B010}" type="slidenum">
              <a:rPr lang="en-IN" smtClean="0"/>
              <a:t>‹#›</a:t>
            </a:fld>
            <a:endParaRPr lang="en-IN"/>
          </a:p>
        </p:txBody>
      </p:sp>
    </p:spTree>
    <p:extLst>
      <p:ext uri="{BB962C8B-B14F-4D97-AF65-F5344CB8AC3E}">
        <p14:creationId xmlns:p14="http://schemas.microsoft.com/office/powerpoint/2010/main" val="2195126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latin typeface="Arial" panose="020B0604020202020204" pitchFamily="34" charset="0"/>
                <a:cs typeface="Arial" panose="020B0604020202020204" pitchFamily="34" charset="0"/>
              </a:rPr>
              <a:t>The</a:t>
            </a:r>
            <a:r>
              <a:rPr lang="en-US" sz="1200" baseline="0" dirty="0">
                <a:latin typeface="Arial" panose="020B0604020202020204" pitchFamily="34" charset="0"/>
                <a:cs typeface="Arial" panose="020B0604020202020204" pitchFamily="34" charset="0"/>
              </a:rPr>
              <a:t> project was broken down into three phases in following the data flow based upon the processing modules. The first being data collection. After exploring the feasibility in terms of time and complexity of segmenting Bangalore in various ways, we chose the 198 wards in favor of its logical appeal as a result over the other two ideas, viz., breaking it into small identical boxes, and marking regions based on latitude and longitude.</a:t>
            </a:r>
            <a:br>
              <a:rPr lang="en-US" sz="1200" baseline="0" dirty="0">
                <a:latin typeface="Arial" panose="020B0604020202020204" pitchFamily="34" charset="0"/>
                <a:cs typeface="Arial" panose="020B0604020202020204" pitchFamily="34" charset="0"/>
              </a:rPr>
            </a:br>
            <a:r>
              <a:rPr lang="en-US" sz="1200" baseline="0" dirty="0">
                <a:latin typeface="Arial" panose="020B0604020202020204" pitchFamily="34" charset="0"/>
                <a:cs typeface="Arial" panose="020B0604020202020204" pitchFamily="34" charset="0"/>
              </a:rPr>
              <a:t>The next phase analyses the percentage of green (green-cover) observed within the boundary of each wards’ satellite image and generates a report for further processing.</a:t>
            </a:r>
            <a:br>
              <a:rPr lang="en-US" sz="1200" baseline="0" dirty="0">
                <a:latin typeface="Arial" panose="020B0604020202020204" pitchFamily="34" charset="0"/>
                <a:cs typeface="Arial" panose="020B0604020202020204" pitchFamily="34" charset="0"/>
              </a:rPr>
            </a:br>
            <a:r>
              <a:rPr lang="en-US" sz="1200" baseline="0" dirty="0">
                <a:latin typeface="Arial" panose="020B0604020202020204" pitchFamily="34" charset="0"/>
                <a:cs typeface="Arial" panose="020B0604020202020204" pitchFamily="34" charset="0"/>
              </a:rPr>
              <a:t>The final phase uses Hadoop’s Map-Reduce algorithms to generate a file containing the list of wards whose green-cover exceeds 75%.</a:t>
            </a:r>
          </a:p>
          <a:p>
            <a:pPr marL="0" indent="0">
              <a:buFont typeface="+mj-lt"/>
              <a:buNone/>
            </a:pPr>
            <a:r>
              <a:rPr lang="en-US" sz="1200" baseline="0" dirty="0">
                <a:latin typeface="Arial" panose="020B0604020202020204" pitchFamily="34" charset="0"/>
                <a:cs typeface="Arial" panose="020B0604020202020204" pitchFamily="34" charset="0"/>
              </a:rPr>
              <a:t>Without further ado, let’s begin with the first phase.</a:t>
            </a:r>
            <a:endParaRPr lang="en-US" sz="1200" dirty="0">
              <a:latin typeface="Arial" panose="020B0604020202020204" pitchFamily="34" charset="0"/>
              <a:cs typeface="Arial" panose="020B0604020202020204" pitchFamily="34" charset="0"/>
            </a:endParaRPr>
          </a:p>
          <a:p>
            <a:pPr marL="514350" indent="-514350">
              <a:buFont typeface="+mj-lt"/>
              <a:buAutoNum type="arabicPeriod"/>
            </a:pPr>
            <a:endParaRPr lang="en-US" sz="1200" dirty="0">
              <a:latin typeface="Arial" panose="020B0604020202020204" pitchFamily="34" charset="0"/>
              <a:cs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86B723FF-BBBA-4FEF-A861-E1F7FA68B010}" type="slidenum">
              <a:rPr lang="en-IN" smtClean="0"/>
              <a:t>2</a:t>
            </a:fld>
            <a:endParaRPr lang="en-IN"/>
          </a:p>
        </p:txBody>
      </p:sp>
    </p:spTree>
    <p:extLst>
      <p:ext uri="{BB962C8B-B14F-4D97-AF65-F5344CB8AC3E}">
        <p14:creationId xmlns:p14="http://schemas.microsoft.com/office/powerpoint/2010/main" val="610688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011b4792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011b4792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011b4792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011b4792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011b4792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011b4792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727b3021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727b3021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73b9a9e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773b9a9ec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73b9a9ec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773b9a9ec6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6B723FF-BBBA-4FEF-A861-E1F7FA68B010}" type="slidenum">
              <a:rPr lang="en-IN" smtClean="0"/>
              <a:t>30</a:t>
            </a:fld>
            <a:endParaRPr lang="en-IN"/>
          </a:p>
        </p:txBody>
      </p:sp>
    </p:spTree>
    <p:extLst>
      <p:ext uri="{BB962C8B-B14F-4D97-AF65-F5344CB8AC3E}">
        <p14:creationId xmlns:p14="http://schemas.microsoft.com/office/powerpoint/2010/main" val="846759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6B723FF-BBBA-4FEF-A861-E1F7FA68B010}" type="slidenum">
              <a:rPr lang="en-IN" smtClean="0"/>
              <a:t>35</a:t>
            </a:fld>
            <a:endParaRPr lang="en-IN"/>
          </a:p>
        </p:txBody>
      </p:sp>
    </p:spTree>
    <p:extLst>
      <p:ext uri="{BB962C8B-B14F-4D97-AF65-F5344CB8AC3E}">
        <p14:creationId xmlns:p14="http://schemas.microsoft.com/office/powerpoint/2010/main" val="411463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Upon searching for a ward in google maps, we get the following webpage. All the regions marked in red aren’t of any use. In fact, the only region of importance</a:t>
            </a:r>
            <a:br>
              <a:rPr lang="en-US" baseline="0" dirty="0"/>
            </a:br>
            <a:r>
              <a:rPr lang="en-US" baseline="0" dirty="0"/>
              <a:t>has been highlighted by the green square. And that is the result we expect to get from the first phase.</a:t>
            </a:r>
          </a:p>
          <a:p>
            <a:pPr marL="0" indent="0">
              <a:buNone/>
            </a:pPr>
            <a:r>
              <a:rPr lang="en-US" baseline="0" dirty="0"/>
              <a:t>Data collection has been implemented using Python 3.8 and Selenium for Python. Mozilla Firefox was the chosen Web Browser and </a:t>
            </a:r>
            <a:r>
              <a:rPr lang="en-US" baseline="0" dirty="0" err="1"/>
              <a:t>Geckodriver</a:t>
            </a:r>
            <a:r>
              <a:rPr lang="en-US" baseline="0" dirty="0"/>
              <a:t> as the selenium </a:t>
            </a:r>
            <a:r>
              <a:rPr lang="en-US" baseline="0" dirty="0" err="1"/>
              <a:t>Webdriver</a:t>
            </a:r>
            <a:r>
              <a:rPr lang="en-US" baseline="0" dirty="0"/>
              <a:t>.</a:t>
            </a:r>
          </a:p>
          <a:p>
            <a:pPr marL="0" indent="0">
              <a:buNone/>
            </a:pPr>
            <a:r>
              <a:rPr lang="en-US" baseline="0" dirty="0"/>
              <a:t>A text document containing a list of 198 wards Bangalore was created by scraping the data from Wikipedia.</a:t>
            </a:r>
          </a:p>
          <a:p>
            <a:pPr marL="0" indent="0">
              <a:buNone/>
            </a:pPr>
            <a:r>
              <a:rPr lang="en-US" baseline="0" dirty="0"/>
              <a:t>Iterating through the list, each entry is searched in Google Maps and screenshots are taken. The screenshot is cropped to the green square, removing everything but the region of interest. But, there is significant noise contributed to the picture by the labels which would in turn affect the results achieved from phase 2.</a:t>
            </a:r>
          </a:p>
          <a:p>
            <a:pPr marL="0" indent="0">
              <a:buNone/>
            </a:pPr>
            <a:endParaRPr lang="en-IN" dirty="0"/>
          </a:p>
          <a:p>
            <a:pPr marL="228600" indent="-228600">
              <a:buAutoNum type="arabicPeriod"/>
            </a:pPr>
            <a:endParaRPr lang="en-US" baseline="0" dirty="0"/>
          </a:p>
          <a:p>
            <a:endParaRPr lang="en-IN" dirty="0"/>
          </a:p>
          <a:p>
            <a:endParaRPr lang="en-IN" dirty="0"/>
          </a:p>
        </p:txBody>
      </p:sp>
      <p:sp>
        <p:nvSpPr>
          <p:cNvPr id="4" name="Slide Number Placeholder 3"/>
          <p:cNvSpPr>
            <a:spLocks noGrp="1"/>
          </p:cNvSpPr>
          <p:nvPr>
            <p:ph type="sldNum" sz="quarter" idx="5"/>
          </p:nvPr>
        </p:nvSpPr>
        <p:spPr/>
        <p:txBody>
          <a:bodyPr/>
          <a:lstStyle/>
          <a:p>
            <a:fld id="{86B723FF-BBBA-4FEF-A861-E1F7FA68B010}" type="slidenum">
              <a:rPr lang="en-IN" smtClean="0"/>
              <a:t>4</a:t>
            </a:fld>
            <a:endParaRPr lang="en-IN"/>
          </a:p>
        </p:txBody>
      </p:sp>
    </p:spTree>
    <p:extLst>
      <p:ext uri="{BB962C8B-B14F-4D97-AF65-F5344CB8AC3E}">
        <p14:creationId xmlns:p14="http://schemas.microsoft.com/office/powerpoint/2010/main" val="184057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a:t>
            </a:r>
            <a:r>
              <a:rPr lang="en-US" baseline="0" dirty="0"/>
              <a:t> the satellite view, Maps allows us to toggle the labels on and off. </a:t>
            </a:r>
            <a:r>
              <a:rPr lang="en-US" dirty="0"/>
              <a:t>But, the</a:t>
            </a:r>
            <a:r>
              <a:rPr lang="en-US" baseline="0" dirty="0"/>
              <a:t> following is observed in the satellite view. When the labels are removed, the red outline of the ward is also hidden. This would have worked well, only if the red outline remained. What if there was such an option with the political map?</a:t>
            </a:r>
            <a:endParaRPr lang="en-IN" dirty="0"/>
          </a:p>
          <a:p>
            <a:endParaRPr lang="en-IN" dirty="0"/>
          </a:p>
        </p:txBody>
      </p:sp>
      <p:sp>
        <p:nvSpPr>
          <p:cNvPr id="4" name="Slide Number Placeholder 3"/>
          <p:cNvSpPr>
            <a:spLocks noGrp="1"/>
          </p:cNvSpPr>
          <p:nvPr>
            <p:ph type="sldNum" sz="quarter" idx="5"/>
          </p:nvPr>
        </p:nvSpPr>
        <p:spPr/>
        <p:txBody>
          <a:bodyPr/>
          <a:lstStyle/>
          <a:p>
            <a:fld id="{86B723FF-BBBA-4FEF-A861-E1F7FA68B010}" type="slidenum">
              <a:rPr lang="en-IN" smtClean="0"/>
              <a:t>5</a:t>
            </a:fld>
            <a:endParaRPr lang="en-IN"/>
          </a:p>
        </p:txBody>
      </p:sp>
    </p:spTree>
    <p:extLst>
      <p:ext uri="{BB962C8B-B14F-4D97-AF65-F5344CB8AC3E}">
        <p14:creationId xmlns:p14="http://schemas.microsoft.com/office/powerpoint/2010/main" val="2482130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a:t>
            </a:r>
            <a:r>
              <a:rPr lang="en-US" baseline="0" dirty="0"/>
              <a:t> we see here, we don’t have that option provided with it. Digging a little further on the literature and hacks available on the web, we discovered something of use.	</a:t>
            </a:r>
            <a:endParaRPr lang="en-IN" dirty="0"/>
          </a:p>
          <a:p>
            <a:endParaRPr lang="en-IN" dirty="0"/>
          </a:p>
        </p:txBody>
      </p:sp>
      <p:sp>
        <p:nvSpPr>
          <p:cNvPr id="4" name="Slide Number Placeholder 3"/>
          <p:cNvSpPr>
            <a:spLocks noGrp="1"/>
          </p:cNvSpPr>
          <p:nvPr>
            <p:ph type="sldNum" sz="quarter" idx="5"/>
          </p:nvPr>
        </p:nvSpPr>
        <p:spPr/>
        <p:txBody>
          <a:bodyPr/>
          <a:lstStyle/>
          <a:p>
            <a:fld id="{86B723FF-BBBA-4FEF-A861-E1F7FA68B010}" type="slidenum">
              <a:rPr lang="en-IN" smtClean="0"/>
              <a:t>6</a:t>
            </a:fld>
            <a:endParaRPr lang="en-IN"/>
          </a:p>
        </p:txBody>
      </p:sp>
    </p:spTree>
    <p:extLst>
      <p:ext uri="{BB962C8B-B14F-4D97-AF65-F5344CB8AC3E}">
        <p14:creationId xmlns:p14="http://schemas.microsoft.com/office/powerpoint/2010/main" val="146358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a:t>
            </a:r>
            <a:r>
              <a:rPr lang="en-US" baseline="0" dirty="0"/>
              <a:t>learnt that the function call still remains available on the webpage and is merely hidden. So upon changing the widget’s attribute from `</a:t>
            </a:r>
            <a:r>
              <a:rPr lang="en-US" baseline="0" dirty="0" err="1"/>
              <a:t>display:none</a:t>
            </a:r>
            <a:r>
              <a:rPr lang="en-US" baseline="0" dirty="0"/>
              <a:t>` to `</a:t>
            </a:r>
            <a:r>
              <a:rPr lang="en-US" baseline="0" dirty="0" err="1"/>
              <a:t>disiplay:inline</a:t>
            </a:r>
            <a:r>
              <a:rPr lang="en-US" baseline="0" dirty="0"/>
              <a:t>` we were able to access those function available solely for the satellite view. Toggling those functions a favorable result was achieved. The result is highlighted by the green circle – a simple outline of the ward. But, this process has to be repeated for every search result because of the page reload that follows, thus returning these attributes to default. Now, if care is taken to keep the image stationary and simply toggle between the satellite view and the improvised political view, the following is observed.</a:t>
            </a:r>
            <a:endParaRPr lang="en-IN" dirty="0"/>
          </a:p>
          <a:p>
            <a:endParaRPr lang="en-IN" dirty="0"/>
          </a:p>
        </p:txBody>
      </p:sp>
      <p:sp>
        <p:nvSpPr>
          <p:cNvPr id="4" name="Slide Number Placeholder 3"/>
          <p:cNvSpPr>
            <a:spLocks noGrp="1"/>
          </p:cNvSpPr>
          <p:nvPr>
            <p:ph type="sldNum" sz="quarter" idx="5"/>
          </p:nvPr>
        </p:nvSpPr>
        <p:spPr/>
        <p:txBody>
          <a:bodyPr/>
          <a:lstStyle/>
          <a:p>
            <a:fld id="{86B723FF-BBBA-4FEF-A861-E1F7FA68B010}" type="slidenum">
              <a:rPr lang="en-IN" smtClean="0"/>
              <a:t>7</a:t>
            </a:fld>
            <a:endParaRPr lang="en-IN"/>
          </a:p>
        </p:txBody>
      </p:sp>
    </p:spTree>
    <p:extLst>
      <p:ext uri="{BB962C8B-B14F-4D97-AF65-F5344CB8AC3E}">
        <p14:creationId xmlns:p14="http://schemas.microsoft.com/office/powerpoint/2010/main" val="2035593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a:t>
            </a:r>
            <a:r>
              <a:rPr lang="en-US" baseline="0" dirty="0"/>
              <a:t> two images are one of the actual pair of images generated from the script, whose entire set can be found in the drive. One minor detail that was left out: the `terrain` option was also toggled and switched off for the pictures as it further reduced noise.</a:t>
            </a:r>
            <a:br>
              <a:rPr lang="en-US" baseline="0" dirty="0"/>
            </a:br>
            <a:r>
              <a:rPr lang="en-US" baseline="0" dirty="0"/>
              <a:t>This first version of the script performed accurately, but only satisfactorily. Two major things struck out, the first of which is…</a:t>
            </a:r>
            <a:endParaRPr lang="en-IN" dirty="0"/>
          </a:p>
          <a:p>
            <a:endParaRPr lang="en-IN" dirty="0"/>
          </a:p>
        </p:txBody>
      </p:sp>
      <p:sp>
        <p:nvSpPr>
          <p:cNvPr id="4" name="Slide Number Placeholder 3"/>
          <p:cNvSpPr>
            <a:spLocks noGrp="1"/>
          </p:cNvSpPr>
          <p:nvPr>
            <p:ph type="sldNum" sz="quarter" idx="5"/>
          </p:nvPr>
        </p:nvSpPr>
        <p:spPr/>
        <p:txBody>
          <a:bodyPr/>
          <a:lstStyle/>
          <a:p>
            <a:fld id="{86B723FF-BBBA-4FEF-A861-E1F7FA68B010}" type="slidenum">
              <a:rPr lang="en-IN" smtClean="0"/>
              <a:t>8</a:t>
            </a:fld>
            <a:endParaRPr lang="en-IN"/>
          </a:p>
        </p:txBody>
      </p:sp>
    </p:spTree>
    <p:extLst>
      <p:ext uri="{BB962C8B-B14F-4D97-AF65-F5344CB8AC3E}">
        <p14:creationId xmlns:p14="http://schemas.microsoft.com/office/powerpoint/2010/main" val="1172191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Efficiency. It took quite long. (Each</a:t>
            </a:r>
            <a:r>
              <a:rPr lang="en-US" baseline="0" dirty="0"/>
              <a:t> map needed to be searched and retrieved, modify the webpages’ CSS to access the improved political map and finally screenshot in 2 different views.) For each ward, that is each pair of screenshots, it took about 10 seconds. For 198 wards, that scales to 33 minutes.</a:t>
            </a:r>
            <a:br>
              <a:rPr lang="en-US" baseline="0" dirty="0"/>
            </a:br>
            <a:r>
              <a:rPr lang="en-US" baseline="0" dirty="0"/>
              <a:t>To improve this time, we identified and tackled the largest bottleneck: animations and transitions. If we could remove this, we could significantly reduce page load times as shown.</a:t>
            </a:r>
            <a:br>
              <a:rPr lang="en-US" baseline="0" dirty="0"/>
            </a:br>
            <a:r>
              <a:rPr lang="en-US" baseline="0" dirty="0"/>
              <a:t>Disabling it manually wasn’t straightforward. Many attempts at changing the default CSS resulted in unresponsive webpages. So another method was employed. A browser addon, otherwise known as an extension, called `no transition` was used to disable the animations and transitions. This sped up the entire process, and now each ward was screenshot in 5 seconds. Phase 1 could now be completed in 15 minutes.</a:t>
            </a:r>
            <a:endParaRPr lang="en-IN" dirty="0"/>
          </a:p>
          <a:p>
            <a:endParaRPr lang="en-IN" dirty="0"/>
          </a:p>
        </p:txBody>
      </p:sp>
      <p:sp>
        <p:nvSpPr>
          <p:cNvPr id="4" name="Slide Number Placeholder 3"/>
          <p:cNvSpPr>
            <a:spLocks noGrp="1"/>
          </p:cNvSpPr>
          <p:nvPr>
            <p:ph type="sldNum" sz="quarter" idx="5"/>
          </p:nvPr>
        </p:nvSpPr>
        <p:spPr/>
        <p:txBody>
          <a:bodyPr/>
          <a:lstStyle/>
          <a:p>
            <a:fld id="{86B723FF-BBBA-4FEF-A861-E1F7FA68B010}" type="slidenum">
              <a:rPr lang="en-IN" smtClean="0"/>
              <a:t>9</a:t>
            </a:fld>
            <a:endParaRPr lang="en-IN"/>
          </a:p>
        </p:txBody>
      </p:sp>
    </p:spTree>
    <p:extLst>
      <p:ext uri="{BB962C8B-B14F-4D97-AF65-F5344CB8AC3E}">
        <p14:creationId xmlns:p14="http://schemas.microsoft.com/office/powerpoint/2010/main" val="1327588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a:t>
            </a:r>
            <a:r>
              <a:rPr lang="en-US" baseline="0" dirty="0"/>
              <a:t> equally important drawback was the inaccuracy. Some searches did not turn up a search result as shown for </a:t>
            </a:r>
            <a:r>
              <a:rPr lang="en-US" baseline="0" dirty="0" err="1"/>
              <a:t>Chowdeswari</a:t>
            </a:r>
            <a:r>
              <a:rPr lang="en-US" baseline="0" dirty="0"/>
              <a:t> on the left. In many cases, the ward boundary from BBMP did not resemble the boundary shown by the Map as shown on the right. About 30 such cases was found in total. This hasn’t been corrected. Efforts towards overcoming this drawback are sustained even now, but has not availed much result.</a:t>
            </a:r>
            <a:endParaRPr lang="en-IN" dirty="0"/>
          </a:p>
        </p:txBody>
      </p:sp>
      <p:sp>
        <p:nvSpPr>
          <p:cNvPr id="4" name="Slide Number Placeholder 3"/>
          <p:cNvSpPr>
            <a:spLocks noGrp="1"/>
          </p:cNvSpPr>
          <p:nvPr>
            <p:ph type="sldNum" sz="quarter" idx="5"/>
          </p:nvPr>
        </p:nvSpPr>
        <p:spPr/>
        <p:txBody>
          <a:bodyPr/>
          <a:lstStyle/>
          <a:p>
            <a:fld id="{86B723FF-BBBA-4FEF-A861-E1F7FA68B010}" type="slidenum">
              <a:rPr lang="en-IN" smtClean="0"/>
              <a:t>10</a:t>
            </a:fld>
            <a:endParaRPr lang="en-IN"/>
          </a:p>
        </p:txBody>
      </p:sp>
    </p:spTree>
    <p:extLst>
      <p:ext uri="{BB962C8B-B14F-4D97-AF65-F5344CB8AC3E}">
        <p14:creationId xmlns:p14="http://schemas.microsoft.com/office/powerpoint/2010/main" val="1527117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correct boundaries have been redrawn and uploaded for the public by a helpful person on a service called `my maps` by google, unfortunately whose development has been stopped for a few years. It does not have the nifty features of removing the labels as is now available Google Maps. We attempted to transplant the </a:t>
            </a:r>
            <a:r>
              <a:rPr lang="en-US" baseline="0" dirty="0" err="1"/>
              <a:t>javascript</a:t>
            </a:r>
            <a:r>
              <a:rPr lang="en-US" baseline="0" dirty="0"/>
              <a:t> of the Maps webpage into the ‘My Maps` webpage but were stopped in our efforts by x factors: 1, google uses its own Open Source library called ‘</a:t>
            </a:r>
            <a:r>
              <a:rPr lang="en-US" baseline="0" dirty="0" err="1"/>
              <a:t>jsaction</a:t>
            </a:r>
            <a:r>
              <a:rPr lang="en-US" baseline="0" dirty="0"/>
              <a:t>` to couple the event and the event-handler. This library aims to abstract the form from function. So then, after understanding the workings of </a:t>
            </a:r>
            <a:r>
              <a:rPr lang="en-US" baseline="0" dirty="0" err="1"/>
              <a:t>jsaction</a:t>
            </a:r>
            <a:r>
              <a:rPr lang="en-US" baseline="0" dirty="0"/>
              <a:t>, the function was profiled and traced. The function which removes the labels had been identified, but it’s dependency tree could not be constructed manually as it involved more than 20 functions. Other options are currently being explored. With this, discussion of Phase 1 ends, and the data collected from Phase 1 is fed into Phase 2.</a:t>
            </a:r>
            <a:endParaRPr lang="en-IN" dirty="0"/>
          </a:p>
          <a:p>
            <a:endParaRPr lang="en-IN" dirty="0"/>
          </a:p>
        </p:txBody>
      </p:sp>
      <p:sp>
        <p:nvSpPr>
          <p:cNvPr id="4" name="Slide Number Placeholder 3"/>
          <p:cNvSpPr>
            <a:spLocks noGrp="1"/>
          </p:cNvSpPr>
          <p:nvPr>
            <p:ph type="sldNum" sz="quarter" idx="5"/>
          </p:nvPr>
        </p:nvSpPr>
        <p:spPr/>
        <p:txBody>
          <a:bodyPr/>
          <a:lstStyle/>
          <a:p>
            <a:fld id="{86B723FF-BBBA-4FEF-A861-E1F7FA68B010}" type="slidenum">
              <a:rPr lang="en-IN" smtClean="0"/>
              <a:t>11</a:t>
            </a:fld>
            <a:endParaRPr lang="en-IN"/>
          </a:p>
        </p:txBody>
      </p:sp>
    </p:spTree>
    <p:extLst>
      <p:ext uri="{BB962C8B-B14F-4D97-AF65-F5344CB8AC3E}">
        <p14:creationId xmlns:p14="http://schemas.microsoft.com/office/powerpoint/2010/main" val="3610995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0504FA-EC81-4C19-9E7E-4D1A9B3B9DDB}" type="datetimeFigureOut">
              <a:rPr lang="en-IN" smtClean="0"/>
              <a:t>05-05-2020</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1791568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0504FA-EC81-4C19-9E7E-4D1A9B3B9DDB}" type="datetimeFigureOut">
              <a:rPr lang="en-IN" smtClean="0"/>
              <a:t>05-05-2020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259183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0504FA-EC81-4C19-9E7E-4D1A9B3B9DDB}" type="datetimeFigureOut">
              <a:rPr lang="en-IN" smtClean="0"/>
              <a:t>05-05-2020</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A4651E6-0A39-4E73-A9CA-1BAD12623356}"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00602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20504FA-EC81-4C19-9E7E-4D1A9B3B9DDB}" type="datetimeFigureOut">
              <a:rPr lang="en-IN" smtClean="0"/>
              <a:t>05-05-2020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2121171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20504FA-EC81-4C19-9E7E-4D1A9B3B9DDB}" type="datetimeFigureOut">
              <a:rPr lang="en-IN" smtClean="0"/>
              <a:t>05-05-2020</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4651E6-0A39-4E73-A9CA-1BAD12623356}"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73998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20504FA-EC81-4C19-9E7E-4D1A9B3B9DDB}" type="datetimeFigureOut">
              <a:rPr lang="en-IN" smtClean="0"/>
              <a:t>05-05-2020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400595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0504FA-EC81-4C19-9E7E-4D1A9B3B9DDB}" type="datetimeFigureOut">
              <a:rPr lang="en-IN" smtClean="0"/>
              <a:t>05-05-2020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2394616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0504FA-EC81-4C19-9E7E-4D1A9B3B9DDB}" type="datetimeFigureOut">
              <a:rPr lang="en-IN" smtClean="0"/>
              <a:t>05-05-2020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4279243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99317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0504FA-EC81-4C19-9E7E-4D1A9B3B9DDB}" type="datetimeFigureOut">
              <a:rPr lang="en-IN" smtClean="0"/>
              <a:t>05-05-2020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3496561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0504FA-EC81-4C19-9E7E-4D1A9B3B9DDB}" type="datetimeFigureOut">
              <a:rPr lang="en-IN" smtClean="0"/>
              <a:t>05-05-2020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2714213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0504FA-EC81-4C19-9E7E-4D1A9B3B9DDB}" type="datetimeFigureOut">
              <a:rPr lang="en-IN" smtClean="0"/>
              <a:t>05-05-2020</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3848324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0504FA-EC81-4C19-9E7E-4D1A9B3B9DDB}" type="datetimeFigureOut">
              <a:rPr lang="en-IN" smtClean="0"/>
              <a:t>05-05-2020</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780967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0504FA-EC81-4C19-9E7E-4D1A9B3B9DDB}" type="datetimeFigureOut">
              <a:rPr lang="en-IN" smtClean="0"/>
              <a:t>05-05-2020</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3378868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0504FA-EC81-4C19-9E7E-4D1A9B3B9DDB}" type="datetimeFigureOut">
              <a:rPr lang="en-IN" smtClean="0"/>
              <a:t>05-05-2020</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21842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504FA-EC81-4C19-9E7E-4D1A9B3B9DDB}" type="datetimeFigureOut">
              <a:rPr lang="en-IN" smtClean="0"/>
              <a:t>05-05-2020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264799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0504FA-EC81-4C19-9E7E-4D1A9B3B9DDB}" type="datetimeFigureOut">
              <a:rPr lang="en-IN" smtClean="0"/>
              <a:t>05-05-2020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A4651E6-0A39-4E73-A9CA-1BAD12623356}" type="slidenum">
              <a:rPr lang="en-IN" smtClean="0"/>
              <a:t>‹#›</a:t>
            </a:fld>
            <a:endParaRPr lang="en-IN"/>
          </a:p>
        </p:txBody>
      </p:sp>
    </p:spTree>
    <p:extLst>
      <p:ext uri="{BB962C8B-B14F-4D97-AF65-F5344CB8AC3E}">
        <p14:creationId xmlns:p14="http://schemas.microsoft.com/office/powerpoint/2010/main" val="141381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20504FA-EC81-4C19-9E7E-4D1A9B3B9DDB}" type="datetimeFigureOut">
              <a:rPr lang="en-IN" smtClean="0"/>
              <a:t>05-05-2020</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A4651E6-0A39-4E73-A9CA-1BAD12623356}" type="slidenum">
              <a:rPr lang="en-IN" smtClean="0"/>
              <a:t>‹#›</a:t>
            </a:fld>
            <a:endParaRPr lang="en-IN"/>
          </a:p>
        </p:txBody>
      </p:sp>
    </p:spTree>
    <p:extLst>
      <p:ext uri="{BB962C8B-B14F-4D97-AF65-F5344CB8AC3E}">
        <p14:creationId xmlns:p14="http://schemas.microsoft.com/office/powerpoint/2010/main" val="27674837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hyperlink" Target="https://www.researchgate.net/profile/T_V_Ramachandra/publication/318253283_Green_to_gray_Silicon_Valley_of_India/links/5a8d14f5458515a4068b2749/Green-to-gray-Silicon-Valley-of-India.pdf"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www.researchgate.net/publication/315670439_GREEN_SPACES_IN_BENGALURU_QUANTIFICATION_THROUGH_GEOSPATIAL_TECHNIQUES"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wmv"/><Relationship Id="rId7" Type="http://schemas.openxmlformats.org/officeDocument/2006/relationships/image" Target="../media/image1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notesSlide" Target="../notesSlides/notesSlide7.xml"/><Relationship Id="rId5" Type="http://schemas.openxmlformats.org/officeDocument/2006/relationships/slideLayout" Target="../slideLayouts/slideLayout17.xml"/><Relationship Id="rId4" Type="http://schemas.openxmlformats.org/officeDocument/2006/relationships/video" Target="../media/media2.wm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70B9D1-2804-4664-B81A-5FE5C39FB7BE}"/>
              </a:ext>
            </a:extLst>
          </p:cNvPr>
          <p:cNvSpPr txBox="1"/>
          <p:nvPr/>
        </p:nvSpPr>
        <p:spPr>
          <a:xfrm>
            <a:off x="1158240" y="2171335"/>
            <a:ext cx="10535920" cy="1754326"/>
          </a:xfrm>
          <a:prstGeom prst="rect">
            <a:avLst/>
          </a:prstGeom>
          <a:noFill/>
        </p:spPr>
        <p:txBody>
          <a:bodyPr wrap="square" rtlCol="0">
            <a:spAutoFit/>
          </a:bodyPr>
          <a:lstStyle/>
          <a:p>
            <a:pPr algn="ctr"/>
            <a:r>
              <a:rPr lang="en-US" sz="5400" b="1" dirty="0">
                <a:latin typeface="Microsoft Tai Le" panose="020B0502040204020203" pitchFamily="34" charset="0"/>
                <a:cs typeface="Microsoft Tai Le" panose="020B0502040204020203" pitchFamily="34" charset="0"/>
              </a:rPr>
              <a:t>BENGALURUS </a:t>
            </a:r>
          </a:p>
          <a:p>
            <a:pPr algn="ctr"/>
            <a:r>
              <a:rPr lang="en-US" sz="5400" b="1" dirty="0">
                <a:latin typeface="Microsoft Tai Le" panose="020B0502040204020203" pitchFamily="34" charset="0"/>
                <a:cs typeface="Microsoft Tai Le" panose="020B0502040204020203" pitchFamily="34" charset="0"/>
              </a:rPr>
              <a:t>GREENEST PARTS</a:t>
            </a:r>
            <a:endParaRPr lang="en-IN" sz="5400" b="1" dirty="0">
              <a:latin typeface="Microsoft Tai Le" panose="020B0502040204020203" pitchFamily="34" charset="0"/>
              <a:cs typeface="Microsoft Tai Le" panose="020B0502040204020203" pitchFamily="34" charset="0"/>
            </a:endParaRPr>
          </a:p>
        </p:txBody>
      </p:sp>
      <p:sp>
        <p:nvSpPr>
          <p:cNvPr id="11" name="Rectangle 2">
            <a:extLst>
              <a:ext uri="{FF2B5EF4-FFF2-40B4-BE49-F238E27FC236}">
                <a16:creationId xmlns:a16="http://schemas.microsoft.com/office/drawing/2014/main" id="{13E8B890-9E49-4DF4-BE51-B26409131E60}"/>
              </a:ext>
            </a:extLst>
          </p:cNvPr>
          <p:cNvSpPr>
            <a:spLocks noChangeArrowheads="1"/>
          </p:cNvSpPr>
          <p:nvPr/>
        </p:nvSpPr>
        <p:spPr bwMode="auto">
          <a:xfrm>
            <a:off x="3229293" y="3940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DF0BDE1F-A165-4E80-A6A7-7879A7DF1F9E}"/>
              </a:ext>
            </a:extLst>
          </p:cNvPr>
          <p:cNvSpPr txBox="1"/>
          <p:nvPr/>
        </p:nvSpPr>
        <p:spPr>
          <a:xfrm>
            <a:off x="8463280" y="5665471"/>
            <a:ext cx="3525520" cy="923330"/>
          </a:xfrm>
          <a:prstGeom prst="rect">
            <a:avLst/>
          </a:prstGeom>
          <a:noFill/>
        </p:spPr>
        <p:txBody>
          <a:bodyPr wrap="square" rtlCol="0">
            <a:spAutoFit/>
          </a:bodyPr>
          <a:lstStyle/>
          <a:p>
            <a:r>
              <a:rPr lang="en-US" dirty="0">
                <a:solidFill>
                  <a:schemeClr val="tx1">
                    <a:lumMod val="75000"/>
                    <a:lumOff val="25000"/>
                  </a:schemeClr>
                </a:solidFill>
                <a:latin typeface="Calibri" panose="020F0502020204030204" pitchFamily="34" charset="0"/>
                <a:cs typeface="Calibri" panose="020F0502020204030204" pitchFamily="34" charset="0"/>
              </a:rPr>
              <a:t>Gurusankar K		PES1201800114</a:t>
            </a:r>
          </a:p>
          <a:p>
            <a:r>
              <a:rPr lang="en-US" dirty="0">
                <a:solidFill>
                  <a:schemeClr val="tx1">
                    <a:lumMod val="75000"/>
                    <a:lumOff val="25000"/>
                  </a:schemeClr>
                </a:solidFill>
                <a:latin typeface="Calibri" panose="020F0502020204030204" pitchFamily="34" charset="0"/>
                <a:cs typeface="Calibri" panose="020F0502020204030204" pitchFamily="34" charset="0"/>
              </a:rPr>
              <a:t>Amrutha U		PES1201801879</a:t>
            </a:r>
          </a:p>
          <a:p>
            <a:r>
              <a:rPr lang="en-US" dirty="0">
                <a:solidFill>
                  <a:schemeClr val="tx1">
                    <a:lumMod val="75000"/>
                    <a:lumOff val="25000"/>
                  </a:schemeClr>
                </a:solidFill>
                <a:latin typeface="Calibri" panose="020F0502020204030204" pitchFamily="34" charset="0"/>
                <a:cs typeface="Calibri" panose="020F0502020204030204" pitchFamily="34" charset="0"/>
              </a:rPr>
              <a:t>Srinidhi T      		PES1201800255</a:t>
            </a:r>
          </a:p>
        </p:txBody>
      </p:sp>
    </p:spTree>
    <p:extLst>
      <p:ext uri="{BB962C8B-B14F-4D97-AF65-F5344CB8AC3E}">
        <p14:creationId xmlns:p14="http://schemas.microsoft.com/office/powerpoint/2010/main" val="2827414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8FE0CD-715F-4528-9F4C-4A793E039D10}"/>
              </a:ext>
            </a:extLst>
          </p:cNvPr>
          <p:cNvSpPr txBox="1"/>
          <p:nvPr/>
        </p:nvSpPr>
        <p:spPr>
          <a:xfrm>
            <a:off x="2239131" y="5915176"/>
            <a:ext cx="3733800" cy="584775"/>
          </a:xfrm>
          <a:prstGeom prst="rect">
            <a:avLst/>
          </a:prstGeom>
          <a:noFill/>
        </p:spPr>
        <p:txBody>
          <a:bodyPr wrap="square" rtlCol="0">
            <a:spAutoFit/>
          </a:bodyPr>
          <a:lstStyle/>
          <a:p>
            <a:pPr algn="ctr"/>
            <a:r>
              <a:rPr lang="en-US" sz="3200" dirty="0" err="1">
                <a:latin typeface="Arial" panose="020B0604020202020204" pitchFamily="34" charset="0"/>
                <a:cs typeface="Arial" panose="020B0604020202020204" pitchFamily="34" charset="0"/>
              </a:rPr>
              <a:t>Chowdeswari</a:t>
            </a:r>
            <a:endParaRPr lang="en-IN" sz="32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07776F4-C072-4709-87ED-5975975C0E5D}"/>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239132" y="708950"/>
            <a:ext cx="3232626" cy="2209800"/>
          </a:xfrm>
          <a:prstGeom prst="rect">
            <a:avLst/>
          </a:prstGeom>
        </p:spPr>
      </p:pic>
      <p:pic>
        <p:nvPicPr>
          <p:cNvPr id="7" name="Picture 6">
            <a:extLst>
              <a:ext uri="{FF2B5EF4-FFF2-40B4-BE49-F238E27FC236}">
                <a16:creationId xmlns:a16="http://schemas.microsoft.com/office/drawing/2014/main" id="{59EAF8DB-48B3-4013-AFBD-884EC97F99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39132" y="3283737"/>
            <a:ext cx="3232626" cy="2209800"/>
          </a:xfrm>
          <a:prstGeom prst="rect">
            <a:avLst/>
          </a:prstGeom>
        </p:spPr>
      </p:pic>
      <p:pic>
        <p:nvPicPr>
          <p:cNvPr id="8" name="Picture 2">
            <a:extLst>
              <a:ext uri="{FF2B5EF4-FFF2-40B4-BE49-F238E27FC236}">
                <a16:creationId xmlns:a16="http://schemas.microsoft.com/office/drawing/2014/main" id="{32E835B3-823A-404F-A1C7-C498F751BE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44804" y="556262"/>
            <a:ext cx="3516826" cy="2422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64E0D55B-E9E0-45D9-8A91-F3C75FB303EB}"/>
              </a:ext>
            </a:extLst>
          </p:cNvPr>
          <p:cNvSpPr txBox="1"/>
          <p:nvPr/>
        </p:nvSpPr>
        <p:spPr>
          <a:xfrm>
            <a:off x="6636317" y="5915175"/>
            <a:ext cx="3733800"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HAL Airport</a:t>
            </a:r>
            <a:endParaRPr lang="en-IN" sz="3200" dirty="0">
              <a:latin typeface="Arial" panose="020B0604020202020204" pitchFamily="34" charset="0"/>
              <a:cs typeface="Arial" panose="020B0604020202020204" pitchFamily="34" charset="0"/>
            </a:endParaRPr>
          </a:p>
        </p:txBody>
      </p:sp>
      <p:pic>
        <p:nvPicPr>
          <p:cNvPr id="10" name="Picture 4">
            <a:extLst>
              <a:ext uri="{FF2B5EF4-FFF2-40B4-BE49-F238E27FC236}">
                <a16:creationId xmlns:a16="http://schemas.microsoft.com/office/drawing/2014/main" id="{515BC2BC-3E66-407E-BDD6-DB9EB66682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6317" y="3283737"/>
            <a:ext cx="4070266"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a:extLst>
              <a:ext uri="{FF2B5EF4-FFF2-40B4-BE49-F238E27FC236}">
                <a16:creationId xmlns:a16="http://schemas.microsoft.com/office/drawing/2014/main" id="{CD6B8984-37B1-4FC9-AF48-EA33EFC04B9F}"/>
              </a:ext>
            </a:extLst>
          </p:cNvPr>
          <p:cNvCxnSpPr/>
          <p:nvPr/>
        </p:nvCxnSpPr>
        <p:spPr>
          <a:xfrm>
            <a:off x="6096000" y="404150"/>
            <a:ext cx="0" cy="60958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5831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82A41489-D545-4734-9CFC-630427AC0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758996"/>
            <a:ext cx="4918870" cy="40035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A2A4C233-A6B8-4BA1-98AC-054B35479C7D}"/>
              </a:ext>
            </a:extLst>
          </p:cNvPr>
          <p:cNvSpPr txBox="1"/>
          <p:nvPr/>
        </p:nvSpPr>
        <p:spPr>
          <a:xfrm>
            <a:off x="2517140" y="4897120"/>
            <a:ext cx="8153400" cy="1384995"/>
          </a:xfrm>
          <a:prstGeom prst="rect">
            <a:avLst/>
          </a:prstGeom>
          <a:noFill/>
        </p:spPr>
        <p:txBody>
          <a:bodyPr wrap="square" rtlCol="0">
            <a:spAutoFit/>
          </a:bodyPr>
          <a:lstStyle/>
          <a:p>
            <a:pPr algn="ctr"/>
            <a:r>
              <a:rPr lang="en-US" sz="2800" dirty="0">
                <a:latin typeface="Calibri" panose="020F0502020204030204" pitchFamily="34" charset="0"/>
                <a:cs typeface="Calibri" panose="020F0502020204030204" pitchFamily="34" charset="0"/>
              </a:rPr>
              <a:t>“</a:t>
            </a:r>
            <a:r>
              <a:rPr lang="en-US" sz="2800" dirty="0" err="1">
                <a:latin typeface="Calibri" panose="020F0502020204030204" pitchFamily="34" charset="0"/>
                <a:cs typeface="Calibri" panose="020F0502020204030204" pitchFamily="34" charset="0"/>
              </a:rPr>
              <a:t>JsAction</a:t>
            </a:r>
            <a:r>
              <a:rPr lang="en-US" sz="2800" dirty="0">
                <a:latin typeface="Calibri" panose="020F0502020204030204" pitchFamily="34" charset="0"/>
                <a:cs typeface="Calibri" panose="020F0502020204030204" pitchFamily="34" charset="0"/>
              </a:rPr>
              <a:t> is a tiny event delegation library that allows decoupling the DOM nodes on which the action occurs from the JavaScript code that handles the action.”</a:t>
            </a:r>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067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5;p13">
            <a:extLst>
              <a:ext uri="{FF2B5EF4-FFF2-40B4-BE49-F238E27FC236}">
                <a16:creationId xmlns:a16="http://schemas.microsoft.com/office/drawing/2014/main" id="{7CB82C74-4398-48C6-B803-2BBD9EBEE547}"/>
              </a:ext>
            </a:extLst>
          </p:cNvPr>
          <p:cNvSpPr txBox="1">
            <a:spLocks/>
          </p:cNvSpPr>
          <p:nvPr/>
        </p:nvSpPr>
        <p:spPr>
          <a:xfrm>
            <a:off x="1706880" y="2302717"/>
            <a:ext cx="9574213" cy="1126283"/>
          </a:xfrm>
          <a:prstGeom prst="rect">
            <a:avLst/>
          </a:prstGeom>
        </p:spPr>
        <p:txBody>
          <a:bodyPr spcFirstLastPara="1" vert="horz" wrap="square" lIns="121900" tIns="121900" rIns="121900" bIns="121900" rtlCol="0" anchor="t" anchorCtr="0">
            <a:noAutofit/>
          </a:bodyPr>
          <a:lstStyle>
            <a:lvl1pPr marL="457200" lvl="0" indent="-317500" algn="l" defTabSz="342900" rtl="0" eaLnBrk="1" latinLnBrk="0" hangingPunct="1">
              <a:spcBef>
                <a:spcPts val="0"/>
              </a:spcBef>
              <a:spcAft>
                <a:spcPts val="0"/>
              </a:spcAft>
              <a:buClr>
                <a:schemeClr val="accent1"/>
              </a:buClr>
              <a:buSzPts val="1400"/>
              <a:buFont typeface="Wingdings 3" charset="2"/>
              <a:buChar char="●"/>
              <a:defRPr sz="1400" kern="1200">
                <a:solidFill>
                  <a:schemeClr val="tx1">
                    <a:lumMod val="75000"/>
                    <a:lumOff val="25000"/>
                  </a:schemeClr>
                </a:solidFill>
                <a:latin typeface="+mn-lt"/>
                <a:ea typeface="+mn-ea"/>
                <a:cs typeface="+mn-cs"/>
              </a:defRPr>
            </a:lvl1pPr>
            <a:lvl2pPr marL="914400" lvl="1" indent="-304800" algn="l" defTabSz="342900" rtl="0" eaLnBrk="1" latinLnBrk="0" hangingPunct="1">
              <a:spcBef>
                <a:spcPts val="1600"/>
              </a:spcBef>
              <a:spcAft>
                <a:spcPts val="0"/>
              </a:spcAft>
              <a:buClr>
                <a:schemeClr val="accent1"/>
              </a:buClr>
              <a:buSzPts val="1200"/>
              <a:buFont typeface="Wingdings 3" charset="2"/>
              <a:buChar char="○"/>
              <a:defRPr sz="1200" kern="1200">
                <a:solidFill>
                  <a:schemeClr val="tx1">
                    <a:lumMod val="75000"/>
                    <a:lumOff val="25000"/>
                  </a:schemeClr>
                </a:solidFill>
                <a:latin typeface="+mn-lt"/>
                <a:ea typeface="+mn-ea"/>
                <a:cs typeface="+mn-cs"/>
              </a:defRPr>
            </a:lvl2pPr>
            <a:lvl3pPr marL="1371600" lvl="2" indent="-304800" algn="l" defTabSz="342900" rtl="0" eaLnBrk="1" latinLnBrk="0" hangingPunct="1">
              <a:spcBef>
                <a:spcPts val="1600"/>
              </a:spcBef>
              <a:spcAft>
                <a:spcPts val="0"/>
              </a:spcAft>
              <a:buClr>
                <a:schemeClr val="accent1"/>
              </a:buClr>
              <a:buSzPts val="1200"/>
              <a:buFont typeface="Wingdings 3" charset="2"/>
              <a:buChar char="■"/>
              <a:defRPr sz="1200" kern="1200">
                <a:solidFill>
                  <a:schemeClr val="tx1">
                    <a:lumMod val="75000"/>
                    <a:lumOff val="25000"/>
                  </a:schemeClr>
                </a:solidFill>
                <a:latin typeface="+mn-lt"/>
                <a:ea typeface="+mn-ea"/>
                <a:cs typeface="+mn-cs"/>
              </a:defRPr>
            </a:lvl3pPr>
            <a:lvl4pPr marL="1828800" lvl="3" indent="-304800" algn="l" defTabSz="342900" rtl="0" eaLnBrk="1" latinLnBrk="0" hangingPunct="1">
              <a:spcBef>
                <a:spcPts val="1600"/>
              </a:spcBef>
              <a:spcAft>
                <a:spcPts val="0"/>
              </a:spcAft>
              <a:buClr>
                <a:schemeClr val="accent1"/>
              </a:buClr>
              <a:buSzPts val="1200"/>
              <a:buFont typeface="Wingdings 3" charset="2"/>
              <a:buChar char="●"/>
              <a:defRPr sz="1200" kern="1200">
                <a:solidFill>
                  <a:schemeClr val="tx1">
                    <a:lumMod val="75000"/>
                    <a:lumOff val="25000"/>
                  </a:schemeClr>
                </a:solidFill>
                <a:latin typeface="+mn-lt"/>
                <a:ea typeface="+mn-ea"/>
                <a:cs typeface="+mn-cs"/>
              </a:defRPr>
            </a:lvl4pPr>
            <a:lvl5pPr marL="2286000" lvl="4" indent="-304800" algn="l" defTabSz="342900" rtl="0" eaLnBrk="1" latinLnBrk="0" hangingPunct="1">
              <a:spcBef>
                <a:spcPts val="1600"/>
              </a:spcBef>
              <a:spcAft>
                <a:spcPts val="0"/>
              </a:spcAft>
              <a:buClr>
                <a:schemeClr val="accent1"/>
              </a:buClr>
              <a:buSzPts val="1200"/>
              <a:buFont typeface="Wingdings 3" charset="2"/>
              <a:buChar char="○"/>
              <a:defRPr sz="1200" kern="1200">
                <a:solidFill>
                  <a:schemeClr val="tx1">
                    <a:lumMod val="75000"/>
                    <a:lumOff val="25000"/>
                  </a:schemeClr>
                </a:solidFill>
                <a:latin typeface="+mn-lt"/>
                <a:ea typeface="+mn-ea"/>
                <a:cs typeface="+mn-cs"/>
              </a:defRPr>
            </a:lvl5pPr>
            <a:lvl6pPr marL="2743200" lvl="5" indent="-304800" algn="l" defTabSz="342900" rtl="0" eaLnBrk="1" latinLnBrk="0" hangingPunct="1">
              <a:spcBef>
                <a:spcPts val="1600"/>
              </a:spcBef>
              <a:spcAft>
                <a:spcPts val="0"/>
              </a:spcAft>
              <a:buClr>
                <a:schemeClr val="accent1"/>
              </a:buClr>
              <a:buSzPts val="1200"/>
              <a:buFont typeface="Wingdings 3" charset="2"/>
              <a:buChar char="■"/>
              <a:defRPr sz="1200" kern="1200">
                <a:solidFill>
                  <a:schemeClr val="tx1">
                    <a:lumMod val="75000"/>
                    <a:lumOff val="25000"/>
                  </a:schemeClr>
                </a:solidFill>
                <a:latin typeface="+mn-lt"/>
                <a:ea typeface="+mn-ea"/>
                <a:cs typeface="+mn-cs"/>
              </a:defRPr>
            </a:lvl6pPr>
            <a:lvl7pPr marL="3200400" lvl="6" indent="-304800" algn="l" defTabSz="342900" rtl="0" eaLnBrk="1" latinLnBrk="0" hangingPunct="1">
              <a:spcBef>
                <a:spcPts val="1600"/>
              </a:spcBef>
              <a:spcAft>
                <a:spcPts val="0"/>
              </a:spcAft>
              <a:buClr>
                <a:schemeClr val="accent1"/>
              </a:buClr>
              <a:buSzPts val="1200"/>
              <a:buFont typeface="Wingdings 3" charset="2"/>
              <a:buChar char="●"/>
              <a:defRPr sz="1200" kern="1200">
                <a:solidFill>
                  <a:schemeClr val="tx1">
                    <a:lumMod val="75000"/>
                    <a:lumOff val="25000"/>
                  </a:schemeClr>
                </a:solidFill>
                <a:latin typeface="+mn-lt"/>
                <a:ea typeface="+mn-ea"/>
                <a:cs typeface="+mn-cs"/>
              </a:defRPr>
            </a:lvl7pPr>
            <a:lvl8pPr marL="3657600" lvl="7" indent="-304800" algn="l" defTabSz="342900" rtl="0" eaLnBrk="1" latinLnBrk="0" hangingPunct="1">
              <a:spcBef>
                <a:spcPts val="1600"/>
              </a:spcBef>
              <a:spcAft>
                <a:spcPts val="0"/>
              </a:spcAft>
              <a:buClr>
                <a:schemeClr val="accent1"/>
              </a:buClr>
              <a:buSzPts val="1200"/>
              <a:buFont typeface="Wingdings 3" charset="2"/>
              <a:buChar char="○"/>
              <a:defRPr sz="1200" kern="1200">
                <a:solidFill>
                  <a:schemeClr val="tx1">
                    <a:lumMod val="75000"/>
                    <a:lumOff val="25000"/>
                  </a:schemeClr>
                </a:solidFill>
                <a:latin typeface="+mn-lt"/>
                <a:ea typeface="+mn-ea"/>
                <a:cs typeface="+mn-cs"/>
              </a:defRPr>
            </a:lvl8pPr>
            <a:lvl9pPr marL="4114800" lvl="8" indent="-304800" algn="l" defTabSz="342900" rtl="0" eaLnBrk="1" latinLnBrk="0" hangingPunct="1">
              <a:spcBef>
                <a:spcPts val="1600"/>
              </a:spcBef>
              <a:spcAft>
                <a:spcPts val="1600"/>
              </a:spcAft>
              <a:buClr>
                <a:schemeClr val="accent1"/>
              </a:buClr>
              <a:buSzPts val="12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GB" sz="5400" b="1" dirty="0">
                <a:solidFill>
                  <a:schemeClr val="tx2">
                    <a:lumMod val="50000"/>
                  </a:schemeClr>
                </a:solidFill>
                <a:latin typeface="Microsoft Tai Le" panose="020B0502040204020203" pitchFamily="34" charset="0"/>
                <a:cs typeface="Microsoft Tai Le" panose="020B0502040204020203" pitchFamily="34" charset="0"/>
              </a:rPr>
              <a:t>		Image Processing using OpenCV</a:t>
            </a:r>
          </a:p>
        </p:txBody>
      </p:sp>
    </p:spTree>
    <p:extLst>
      <p:ext uri="{BB962C8B-B14F-4D97-AF65-F5344CB8AC3E}">
        <p14:creationId xmlns:p14="http://schemas.microsoft.com/office/powerpoint/2010/main" val="2856037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0" name="Google Shape;60;p14">
            <a:extLst>
              <a:ext uri="{FF2B5EF4-FFF2-40B4-BE49-F238E27FC236}">
                <a16:creationId xmlns:a16="http://schemas.microsoft.com/office/drawing/2014/main" id="{71137376-AE98-4E14-ACBD-FC52921A9477}"/>
              </a:ext>
            </a:extLst>
          </p:cNvPr>
          <p:cNvSpPr txBox="1">
            <a:spLocks noGrp="1"/>
          </p:cNvSpPr>
          <p:nvPr>
            <p:ph type="title"/>
          </p:nvPr>
        </p:nvSpPr>
        <p:spPr>
          <a:xfrm>
            <a:off x="415600" y="371013"/>
            <a:ext cx="11360800" cy="763600"/>
          </a:xfrm>
          <a:prstGeom prst="rect">
            <a:avLst/>
          </a:prstGeom>
        </p:spPr>
        <p:txBody>
          <a:bodyPr spcFirstLastPara="1" vert="horz" wrap="square" lIns="121900" tIns="121900" rIns="121900" bIns="121900" rtlCol="0" anchor="t" anchorCtr="0">
            <a:noAutofit/>
          </a:bodyPr>
          <a:lstStyle/>
          <a:p>
            <a:pPr algn="ctr"/>
            <a:r>
              <a:rPr lang="en-GB" sz="3200" dirty="0">
                <a:solidFill>
                  <a:schemeClr val="tx1"/>
                </a:solidFill>
              </a:rPr>
              <a:t>Data collected for a randomly selected ward</a:t>
            </a:r>
            <a:endParaRPr sz="3200" dirty="0">
              <a:solidFill>
                <a:schemeClr val="tx1"/>
              </a:solidFill>
            </a:endParaRPr>
          </a:p>
        </p:txBody>
      </p:sp>
      <p:pic>
        <p:nvPicPr>
          <p:cNvPr id="11" name="Google Shape;61;p14">
            <a:extLst>
              <a:ext uri="{FF2B5EF4-FFF2-40B4-BE49-F238E27FC236}">
                <a16:creationId xmlns:a16="http://schemas.microsoft.com/office/drawing/2014/main" id="{3205971C-5314-48EF-B792-695923085287}"/>
              </a:ext>
            </a:extLst>
          </p:cNvPr>
          <p:cNvPicPr preferRelativeResize="0"/>
          <p:nvPr/>
        </p:nvPicPr>
        <p:blipFill>
          <a:blip r:embed="rId3">
            <a:alphaModFix/>
          </a:blip>
          <a:stretch>
            <a:fillRect/>
          </a:stretch>
        </p:blipFill>
        <p:spPr>
          <a:xfrm>
            <a:off x="1209040" y="2164079"/>
            <a:ext cx="4624825" cy="4045889"/>
          </a:xfrm>
          <a:prstGeom prst="rect">
            <a:avLst/>
          </a:prstGeom>
          <a:noFill/>
          <a:ln>
            <a:solidFill>
              <a:schemeClr val="bg2">
                <a:lumMod val="50000"/>
              </a:schemeClr>
            </a:solidFill>
          </a:ln>
        </p:spPr>
      </p:pic>
      <p:pic>
        <p:nvPicPr>
          <p:cNvPr id="12" name="Google Shape;62;p14">
            <a:extLst>
              <a:ext uri="{FF2B5EF4-FFF2-40B4-BE49-F238E27FC236}">
                <a16:creationId xmlns:a16="http://schemas.microsoft.com/office/drawing/2014/main" id="{2DAF708A-8A67-46B1-8043-A9257F67FF73}"/>
              </a:ext>
            </a:extLst>
          </p:cNvPr>
          <p:cNvPicPr preferRelativeResize="0"/>
          <p:nvPr/>
        </p:nvPicPr>
        <p:blipFill>
          <a:blip r:embed="rId4">
            <a:alphaModFix/>
          </a:blip>
          <a:stretch>
            <a:fillRect/>
          </a:stretch>
        </p:blipFill>
        <p:spPr>
          <a:xfrm>
            <a:off x="6308235" y="2164079"/>
            <a:ext cx="4888086" cy="4045898"/>
          </a:xfrm>
          <a:prstGeom prst="rect">
            <a:avLst/>
          </a:prstGeom>
          <a:noFill/>
          <a:ln>
            <a:noFill/>
          </a:ln>
        </p:spPr>
      </p:pic>
      <p:sp>
        <p:nvSpPr>
          <p:cNvPr id="13" name="Google Shape;63;p14">
            <a:extLst>
              <a:ext uri="{FF2B5EF4-FFF2-40B4-BE49-F238E27FC236}">
                <a16:creationId xmlns:a16="http://schemas.microsoft.com/office/drawing/2014/main" id="{4BB09066-0FE8-4229-8778-3E9A067B7F51}"/>
              </a:ext>
            </a:extLst>
          </p:cNvPr>
          <p:cNvSpPr txBox="1"/>
          <p:nvPr/>
        </p:nvSpPr>
        <p:spPr>
          <a:xfrm>
            <a:off x="365784" y="6209967"/>
            <a:ext cx="5468000" cy="498800"/>
          </a:xfrm>
          <a:prstGeom prst="rect">
            <a:avLst/>
          </a:prstGeom>
          <a:noFill/>
          <a:ln>
            <a:noFill/>
          </a:ln>
        </p:spPr>
        <p:txBody>
          <a:bodyPr spcFirstLastPara="1" wrap="square" lIns="121900" tIns="121900" rIns="121900" bIns="121900" anchor="t" anchorCtr="0">
            <a:noAutofit/>
          </a:bodyPr>
          <a:lstStyle/>
          <a:p>
            <a:pPr algn="ctr"/>
            <a:r>
              <a:rPr lang="en-GB" sz="2400" dirty="0"/>
              <a:t>       </a:t>
            </a:r>
            <a:r>
              <a:rPr lang="en-GB" sz="2400" dirty="0" err="1"/>
              <a:t>Vidyaranyapura</a:t>
            </a:r>
            <a:r>
              <a:rPr lang="en-GB" sz="2400" dirty="0"/>
              <a:t> map view</a:t>
            </a:r>
            <a:endParaRPr sz="2400" dirty="0"/>
          </a:p>
        </p:txBody>
      </p:sp>
      <p:sp>
        <p:nvSpPr>
          <p:cNvPr id="14" name="Google Shape;64;p14">
            <a:extLst>
              <a:ext uri="{FF2B5EF4-FFF2-40B4-BE49-F238E27FC236}">
                <a16:creationId xmlns:a16="http://schemas.microsoft.com/office/drawing/2014/main" id="{3AEB39F2-5D97-44DD-A04F-83A678545BCE}"/>
              </a:ext>
            </a:extLst>
          </p:cNvPr>
          <p:cNvSpPr txBox="1"/>
          <p:nvPr/>
        </p:nvSpPr>
        <p:spPr>
          <a:xfrm>
            <a:off x="6257400" y="6296900"/>
            <a:ext cx="5468000" cy="412000"/>
          </a:xfrm>
          <a:prstGeom prst="rect">
            <a:avLst/>
          </a:prstGeom>
          <a:noFill/>
          <a:ln>
            <a:noFill/>
          </a:ln>
        </p:spPr>
        <p:txBody>
          <a:bodyPr spcFirstLastPara="1" wrap="square" lIns="121900" tIns="121900" rIns="121900" bIns="121900" anchor="t" anchorCtr="0">
            <a:noAutofit/>
          </a:bodyPr>
          <a:lstStyle/>
          <a:p>
            <a:r>
              <a:rPr lang="en-GB" sz="2400"/>
              <a:t>Vidyaranyapura satellite view</a:t>
            </a:r>
            <a:endParaRPr sz="2400"/>
          </a:p>
        </p:txBody>
      </p:sp>
      <p:sp>
        <p:nvSpPr>
          <p:cNvPr id="15" name="Google Shape;65;p14">
            <a:extLst>
              <a:ext uri="{FF2B5EF4-FFF2-40B4-BE49-F238E27FC236}">
                <a16:creationId xmlns:a16="http://schemas.microsoft.com/office/drawing/2014/main" id="{DD6AD5CA-ACE2-4C5C-B5FC-3168B6697571}"/>
              </a:ext>
            </a:extLst>
          </p:cNvPr>
          <p:cNvSpPr txBox="1"/>
          <p:nvPr/>
        </p:nvSpPr>
        <p:spPr>
          <a:xfrm>
            <a:off x="2932000" y="1397171"/>
            <a:ext cx="6328000" cy="763600"/>
          </a:xfrm>
          <a:prstGeom prst="rect">
            <a:avLst/>
          </a:prstGeom>
          <a:noFill/>
          <a:ln>
            <a:noFill/>
          </a:ln>
        </p:spPr>
        <p:txBody>
          <a:bodyPr spcFirstLastPara="1" wrap="square" lIns="121900" tIns="121900" rIns="121900" bIns="121900" anchor="t" anchorCtr="0">
            <a:noAutofit/>
          </a:bodyPr>
          <a:lstStyle/>
          <a:p>
            <a:r>
              <a:rPr lang="en-GB" sz="2667" dirty="0"/>
              <a:t>Ward-9 : </a:t>
            </a:r>
            <a:r>
              <a:rPr lang="en-GB" sz="2667" dirty="0" err="1"/>
              <a:t>Vidyaranyapura</a:t>
            </a:r>
            <a:r>
              <a:rPr lang="en-GB" sz="2667" dirty="0"/>
              <a:t> Ward</a:t>
            </a:r>
            <a:endParaRPr sz="266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7" name="Google Shape;70;p15">
            <a:extLst>
              <a:ext uri="{FF2B5EF4-FFF2-40B4-BE49-F238E27FC236}">
                <a16:creationId xmlns:a16="http://schemas.microsoft.com/office/drawing/2014/main" id="{4097A93A-34DC-4279-9DBC-1C3081DBD77C}"/>
              </a:ext>
            </a:extLst>
          </p:cNvPr>
          <p:cNvSpPr txBox="1">
            <a:spLocks noGrp="1"/>
          </p:cNvSpPr>
          <p:nvPr>
            <p:ph type="title"/>
          </p:nvPr>
        </p:nvSpPr>
        <p:spPr>
          <a:xfrm>
            <a:off x="720400" y="643432"/>
            <a:ext cx="11360800" cy="763600"/>
          </a:xfrm>
          <a:prstGeom prst="rect">
            <a:avLst/>
          </a:prstGeom>
        </p:spPr>
        <p:txBody>
          <a:bodyPr spcFirstLastPara="1" vert="horz" wrap="square" lIns="121900" tIns="121900" rIns="121900" bIns="121900" rtlCol="0" anchor="t" anchorCtr="0">
            <a:noAutofit/>
          </a:bodyPr>
          <a:lstStyle/>
          <a:p>
            <a:pPr algn="ctr"/>
            <a:r>
              <a:rPr lang="en-GB" dirty="0">
                <a:solidFill>
                  <a:schemeClr val="tx1"/>
                </a:solidFill>
              </a:rPr>
              <a:t>HSV colour space of the map view</a:t>
            </a:r>
            <a:endParaRPr dirty="0">
              <a:solidFill>
                <a:schemeClr val="tx1"/>
              </a:solidFill>
            </a:endParaRPr>
          </a:p>
        </p:txBody>
      </p:sp>
      <p:pic>
        <p:nvPicPr>
          <p:cNvPr id="8" name="Google Shape;71;p15">
            <a:extLst>
              <a:ext uri="{FF2B5EF4-FFF2-40B4-BE49-F238E27FC236}">
                <a16:creationId xmlns:a16="http://schemas.microsoft.com/office/drawing/2014/main" id="{91D8FECA-48D1-4C19-9E5B-0B6CA17D223C}"/>
              </a:ext>
            </a:extLst>
          </p:cNvPr>
          <p:cNvPicPr preferRelativeResize="0"/>
          <p:nvPr/>
        </p:nvPicPr>
        <p:blipFill>
          <a:blip r:embed="rId3">
            <a:alphaModFix/>
          </a:blip>
          <a:stretch>
            <a:fillRect/>
          </a:stretch>
        </p:blipFill>
        <p:spPr>
          <a:xfrm>
            <a:off x="944880" y="2072639"/>
            <a:ext cx="5186361" cy="4141929"/>
          </a:xfrm>
          <a:prstGeom prst="rect">
            <a:avLst/>
          </a:prstGeom>
          <a:noFill/>
          <a:ln>
            <a:noFill/>
          </a:ln>
        </p:spPr>
      </p:pic>
      <p:pic>
        <p:nvPicPr>
          <p:cNvPr id="9" name="Google Shape;72;p15">
            <a:extLst>
              <a:ext uri="{FF2B5EF4-FFF2-40B4-BE49-F238E27FC236}">
                <a16:creationId xmlns:a16="http://schemas.microsoft.com/office/drawing/2014/main" id="{06B12DA2-C93F-4B48-BFE3-9066D8892A5A}"/>
              </a:ext>
            </a:extLst>
          </p:cNvPr>
          <p:cNvPicPr preferRelativeResize="0"/>
          <p:nvPr/>
        </p:nvPicPr>
        <p:blipFill>
          <a:blip r:embed="rId4">
            <a:alphaModFix/>
          </a:blip>
          <a:stretch>
            <a:fillRect/>
          </a:stretch>
        </p:blipFill>
        <p:spPr>
          <a:xfrm>
            <a:off x="6573520" y="2072639"/>
            <a:ext cx="5305608" cy="41520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 name="Google Shape;77;p16">
            <a:extLst>
              <a:ext uri="{FF2B5EF4-FFF2-40B4-BE49-F238E27FC236}">
                <a16:creationId xmlns:a16="http://schemas.microsoft.com/office/drawing/2014/main" id="{7E1105A3-88A9-4B3A-8E08-898D73D0A576}"/>
              </a:ext>
            </a:extLst>
          </p:cNvPr>
          <p:cNvPicPr preferRelativeResize="0"/>
          <p:nvPr/>
        </p:nvPicPr>
        <p:blipFill>
          <a:blip r:embed="rId3">
            <a:alphaModFix/>
          </a:blip>
          <a:stretch>
            <a:fillRect/>
          </a:stretch>
        </p:blipFill>
        <p:spPr>
          <a:xfrm>
            <a:off x="904240" y="1442720"/>
            <a:ext cx="10537047" cy="1986280"/>
          </a:xfrm>
          <a:prstGeom prst="rect">
            <a:avLst/>
          </a:prstGeom>
          <a:noFill/>
          <a:ln>
            <a:solidFill>
              <a:schemeClr val="bg2">
                <a:lumMod val="25000"/>
              </a:schemeClr>
            </a:solidFill>
          </a:ln>
        </p:spPr>
      </p:pic>
      <p:sp>
        <p:nvSpPr>
          <p:cNvPr id="8" name="Google Shape;78;p16">
            <a:extLst>
              <a:ext uri="{FF2B5EF4-FFF2-40B4-BE49-F238E27FC236}">
                <a16:creationId xmlns:a16="http://schemas.microsoft.com/office/drawing/2014/main" id="{4D6EBC6F-9AE2-476A-A9F7-1D9B616B6DD6}"/>
              </a:ext>
            </a:extLst>
          </p:cNvPr>
          <p:cNvSpPr txBox="1">
            <a:spLocks noGrp="1"/>
          </p:cNvSpPr>
          <p:nvPr>
            <p:ph type="title"/>
          </p:nvPr>
        </p:nvSpPr>
        <p:spPr>
          <a:xfrm>
            <a:off x="633692" y="281633"/>
            <a:ext cx="11142708" cy="770012"/>
          </a:xfrm>
          <a:prstGeom prst="rect">
            <a:avLst/>
          </a:prstGeom>
        </p:spPr>
        <p:txBody>
          <a:bodyPr spcFirstLastPara="1" vert="horz" wrap="square" lIns="121900" tIns="121900" rIns="121900" bIns="121900" rtlCol="0" anchor="t" anchorCtr="0">
            <a:noAutofit/>
          </a:bodyPr>
          <a:lstStyle/>
          <a:p>
            <a:pPr algn="ctr"/>
            <a:r>
              <a:rPr lang="en-GB" dirty="0">
                <a:solidFill>
                  <a:schemeClr val="tx1"/>
                </a:solidFill>
              </a:rPr>
              <a:t>Obtaining mask for the HSV range</a:t>
            </a:r>
            <a:endParaRPr dirty="0">
              <a:solidFill>
                <a:schemeClr val="tx1"/>
              </a:solidFill>
            </a:endParaRPr>
          </a:p>
        </p:txBody>
      </p:sp>
      <p:pic>
        <p:nvPicPr>
          <p:cNvPr id="9" name="Google Shape;79;p16">
            <a:extLst>
              <a:ext uri="{FF2B5EF4-FFF2-40B4-BE49-F238E27FC236}">
                <a16:creationId xmlns:a16="http://schemas.microsoft.com/office/drawing/2014/main" id="{D7697D21-A503-4C0C-8FDC-C6DAA89BF753}"/>
              </a:ext>
            </a:extLst>
          </p:cNvPr>
          <p:cNvPicPr preferRelativeResize="0"/>
          <p:nvPr/>
        </p:nvPicPr>
        <p:blipFill>
          <a:blip r:embed="rId4">
            <a:alphaModFix/>
          </a:blip>
          <a:stretch>
            <a:fillRect/>
          </a:stretch>
        </p:blipFill>
        <p:spPr>
          <a:xfrm>
            <a:off x="3830320" y="3429000"/>
            <a:ext cx="4399279" cy="3312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84;p17">
            <a:extLst>
              <a:ext uri="{FF2B5EF4-FFF2-40B4-BE49-F238E27FC236}">
                <a16:creationId xmlns:a16="http://schemas.microsoft.com/office/drawing/2014/main" id="{87B51DD1-2953-419C-80D3-656822DC0804}"/>
              </a:ext>
            </a:extLst>
          </p:cNvPr>
          <p:cNvPicPr preferRelativeResize="0"/>
          <p:nvPr/>
        </p:nvPicPr>
        <p:blipFill>
          <a:blip r:embed="rId2">
            <a:alphaModFix/>
          </a:blip>
          <a:stretch>
            <a:fillRect/>
          </a:stretch>
        </p:blipFill>
        <p:spPr>
          <a:xfrm>
            <a:off x="1066894" y="1381760"/>
            <a:ext cx="10480443" cy="1493560"/>
          </a:xfrm>
          <a:prstGeom prst="rect">
            <a:avLst/>
          </a:prstGeom>
          <a:noFill/>
          <a:ln>
            <a:solidFill>
              <a:schemeClr val="bg2">
                <a:lumMod val="50000"/>
              </a:schemeClr>
            </a:solidFill>
          </a:ln>
        </p:spPr>
      </p:pic>
      <p:sp>
        <p:nvSpPr>
          <p:cNvPr id="10" name="Google Shape;85;p17">
            <a:extLst>
              <a:ext uri="{FF2B5EF4-FFF2-40B4-BE49-F238E27FC236}">
                <a16:creationId xmlns:a16="http://schemas.microsoft.com/office/drawing/2014/main" id="{6BE5D15C-5FF6-462E-85B3-93EE8BFF1454}"/>
              </a:ext>
            </a:extLst>
          </p:cNvPr>
          <p:cNvSpPr txBox="1">
            <a:spLocks/>
          </p:cNvSpPr>
          <p:nvPr/>
        </p:nvSpPr>
        <p:spPr>
          <a:xfrm>
            <a:off x="855778" y="167653"/>
            <a:ext cx="10480443" cy="701606"/>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en-GB" dirty="0">
                <a:solidFill>
                  <a:schemeClr val="tx1"/>
                </a:solidFill>
              </a:rPr>
              <a:t>Finding the largest contour</a:t>
            </a:r>
          </a:p>
        </p:txBody>
      </p:sp>
      <p:pic>
        <p:nvPicPr>
          <p:cNvPr id="11" name="Google Shape;86;p17">
            <a:extLst>
              <a:ext uri="{FF2B5EF4-FFF2-40B4-BE49-F238E27FC236}">
                <a16:creationId xmlns:a16="http://schemas.microsoft.com/office/drawing/2014/main" id="{0820D014-0DA6-48DE-B06D-374A4E000E2D}"/>
              </a:ext>
            </a:extLst>
          </p:cNvPr>
          <p:cNvPicPr preferRelativeResize="0"/>
          <p:nvPr/>
        </p:nvPicPr>
        <p:blipFill>
          <a:blip r:embed="rId3">
            <a:alphaModFix/>
          </a:blip>
          <a:stretch>
            <a:fillRect/>
          </a:stretch>
        </p:blipFill>
        <p:spPr>
          <a:xfrm>
            <a:off x="1798320" y="3198717"/>
            <a:ext cx="4508796" cy="3513081"/>
          </a:xfrm>
          <a:prstGeom prst="rect">
            <a:avLst/>
          </a:prstGeom>
          <a:noFill/>
          <a:ln>
            <a:noFill/>
          </a:ln>
        </p:spPr>
      </p:pic>
      <p:pic>
        <p:nvPicPr>
          <p:cNvPr id="12" name="Google Shape;87;p17">
            <a:extLst>
              <a:ext uri="{FF2B5EF4-FFF2-40B4-BE49-F238E27FC236}">
                <a16:creationId xmlns:a16="http://schemas.microsoft.com/office/drawing/2014/main" id="{62523F4E-2411-4F28-B6C9-81B817F0029E}"/>
              </a:ext>
            </a:extLst>
          </p:cNvPr>
          <p:cNvPicPr preferRelativeResize="0"/>
          <p:nvPr/>
        </p:nvPicPr>
        <p:blipFill>
          <a:blip r:embed="rId4">
            <a:alphaModFix/>
          </a:blip>
          <a:stretch>
            <a:fillRect/>
          </a:stretch>
        </p:blipFill>
        <p:spPr>
          <a:xfrm>
            <a:off x="6792398" y="3220719"/>
            <a:ext cx="4508796" cy="3491079"/>
          </a:xfrm>
          <a:prstGeom prst="rect">
            <a:avLst/>
          </a:prstGeom>
          <a:noFill/>
          <a:ln>
            <a:noFill/>
          </a:ln>
        </p:spPr>
      </p:pic>
    </p:spTree>
    <p:extLst>
      <p:ext uri="{BB962C8B-B14F-4D97-AF65-F5344CB8AC3E}">
        <p14:creationId xmlns:p14="http://schemas.microsoft.com/office/powerpoint/2010/main" val="42628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89;p18">
            <a:extLst>
              <a:ext uri="{FF2B5EF4-FFF2-40B4-BE49-F238E27FC236}">
                <a16:creationId xmlns:a16="http://schemas.microsoft.com/office/drawing/2014/main" id="{3937D637-34D6-4015-9703-33258AB72034}"/>
              </a:ext>
            </a:extLst>
          </p:cNvPr>
          <p:cNvPicPr preferRelativeResize="0"/>
          <p:nvPr/>
        </p:nvPicPr>
        <p:blipFill>
          <a:blip r:embed="rId2">
            <a:alphaModFix/>
          </a:blip>
          <a:stretch>
            <a:fillRect/>
          </a:stretch>
        </p:blipFill>
        <p:spPr>
          <a:xfrm>
            <a:off x="2605617" y="1728447"/>
            <a:ext cx="7454900" cy="381000"/>
          </a:xfrm>
          <a:prstGeom prst="rect">
            <a:avLst/>
          </a:prstGeom>
          <a:noFill/>
          <a:ln>
            <a:noFill/>
          </a:ln>
        </p:spPr>
      </p:pic>
      <p:pic>
        <p:nvPicPr>
          <p:cNvPr id="6" name="Google Shape;90;p18">
            <a:extLst>
              <a:ext uri="{FF2B5EF4-FFF2-40B4-BE49-F238E27FC236}">
                <a16:creationId xmlns:a16="http://schemas.microsoft.com/office/drawing/2014/main" id="{FAD490CF-140F-433C-B2C3-E7BEA7F82CDC}"/>
              </a:ext>
            </a:extLst>
          </p:cNvPr>
          <p:cNvPicPr preferRelativeResize="0"/>
          <p:nvPr/>
        </p:nvPicPr>
        <p:blipFill>
          <a:blip r:embed="rId3">
            <a:alphaModFix/>
          </a:blip>
          <a:stretch>
            <a:fillRect/>
          </a:stretch>
        </p:blipFill>
        <p:spPr>
          <a:xfrm>
            <a:off x="776428" y="2448560"/>
            <a:ext cx="4980907" cy="4010179"/>
          </a:xfrm>
          <a:prstGeom prst="rect">
            <a:avLst/>
          </a:prstGeom>
          <a:noFill/>
          <a:ln>
            <a:noFill/>
          </a:ln>
        </p:spPr>
      </p:pic>
      <p:sp>
        <p:nvSpPr>
          <p:cNvPr id="7" name="Google Shape;91;p18">
            <a:extLst>
              <a:ext uri="{FF2B5EF4-FFF2-40B4-BE49-F238E27FC236}">
                <a16:creationId xmlns:a16="http://schemas.microsoft.com/office/drawing/2014/main" id="{32245881-537C-4313-9955-15962969C828}"/>
              </a:ext>
            </a:extLst>
          </p:cNvPr>
          <p:cNvSpPr txBox="1"/>
          <p:nvPr/>
        </p:nvSpPr>
        <p:spPr>
          <a:xfrm>
            <a:off x="299199" y="516533"/>
            <a:ext cx="11689600" cy="8728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GB" sz="3733" dirty="0">
                <a:solidFill>
                  <a:schemeClr val="dk1"/>
                </a:solidFill>
              </a:rPr>
              <a:t>Bitwise AND with the satellite view</a:t>
            </a:r>
            <a:endParaRPr sz="3733" dirty="0">
              <a:solidFill>
                <a:schemeClr val="dk1"/>
              </a:solidFill>
            </a:endParaRPr>
          </a:p>
          <a:p>
            <a:pPr algn="ctr"/>
            <a:endParaRPr sz="2400" dirty="0"/>
          </a:p>
        </p:txBody>
      </p:sp>
      <p:pic>
        <p:nvPicPr>
          <p:cNvPr id="8" name="Google Shape;92;p18">
            <a:extLst>
              <a:ext uri="{FF2B5EF4-FFF2-40B4-BE49-F238E27FC236}">
                <a16:creationId xmlns:a16="http://schemas.microsoft.com/office/drawing/2014/main" id="{3B1C105A-4669-42F7-B03A-A20F3CF04078}"/>
              </a:ext>
            </a:extLst>
          </p:cNvPr>
          <p:cNvPicPr preferRelativeResize="0"/>
          <p:nvPr/>
        </p:nvPicPr>
        <p:blipFill>
          <a:blip r:embed="rId4">
            <a:alphaModFix/>
          </a:blip>
          <a:stretch>
            <a:fillRect/>
          </a:stretch>
        </p:blipFill>
        <p:spPr>
          <a:xfrm>
            <a:off x="6333068" y="2448560"/>
            <a:ext cx="5384801" cy="4085947"/>
          </a:xfrm>
          <a:prstGeom prst="rect">
            <a:avLst/>
          </a:prstGeom>
          <a:noFill/>
          <a:ln>
            <a:noFill/>
          </a:ln>
        </p:spPr>
      </p:pic>
    </p:spTree>
    <p:extLst>
      <p:ext uri="{BB962C8B-B14F-4D97-AF65-F5344CB8AC3E}">
        <p14:creationId xmlns:p14="http://schemas.microsoft.com/office/powerpoint/2010/main" val="1552462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97;p19">
            <a:extLst>
              <a:ext uri="{FF2B5EF4-FFF2-40B4-BE49-F238E27FC236}">
                <a16:creationId xmlns:a16="http://schemas.microsoft.com/office/drawing/2014/main" id="{AD294178-FC9F-4204-8197-D4079670891C}"/>
              </a:ext>
            </a:extLst>
          </p:cNvPr>
          <p:cNvPicPr preferRelativeResize="0"/>
          <p:nvPr/>
        </p:nvPicPr>
        <p:blipFill>
          <a:blip r:embed="rId2">
            <a:alphaModFix/>
          </a:blip>
          <a:stretch>
            <a:fillRect/>
          </a:stretch>
        </p:blipFill>
        <p:spPr>
          <a:xfrm>
            <a:off x="1385467" y="3164600"/>
            <a:ext cx="4578453" cy="3537533"/>
          </a:xfrm>
          <a:prstGeom prst="rect">
            <a:avLst/>
          </a:prstGeom>
          <a:noFill/>
          <a:ln>
            <a:noFill/>
          </a:ln>
        </p:spPr>
      </p:pic>
      <p:pic>
        <p:nvPicPr>
          <p:cNvPr id="6" name="Google Shape;98;p19">
            <a:extLst>
              <a:ext uri="{FF2B5EF4-FFF2-40B4-BE49-F238E27FC236}">
                <a16:creationId xmlns:a16="http://schemas.microsoft.com/office/drawing/2014/main" id="{5B211B0D-6E3B-4558-8853-05E0AECCFB7C}"/>
              </a:ext>
            </a:extLst>
          </p:cNvPr>
          <p:cNvPicPr preferRelativeResize="0"/>
          <p:nvPr/>
        </p:nvPicPr>
        <p:blipFill>
          <a:blip r:embed="rId3">
            <a:alphaModFix/>
          </a:blip>
          <a:stretch>
            <a:fillRect/>
          </a:stretch>
        </p:blipFill>
        <p:spPr>
          <a:xfrm>
            <a:off x="1385467" y="1614016"/>
            <a:ext cx="9906203" cy="1355467"/>
          </a:xfrm>
          <a:prstGeom prst="rect">
            <a:avLst/>
          </a:prstGeom>
          <a:noFill/>
          <a:ln>
            <a:noFill/>
          </a:ln>
        </p:spPr>
      </p:pic>
      <p:pic>
        <p:nvPicPr>
          <p:cNvPr id="7" name="Google Shape;99;p19">
            <a:extLst>
              <a:ext uri="{FF2B5EF4-FFF2-40B4-BE49-F238E27FC236}">
                <a16:creationId xmlns:a16="http://schemas.microsoft.com/office/drawing/2014/main" id="{9B419294-E124-46F1-8898-B596994DA48B}"/>
              </a:ext>
            </a:extLst>
          </p:cNvPr>
          <p:cNvPicPr preferRelativeResize="0"/>
          <p:nvPr/>
        </p:nvPicPr>
        <p:blipFill>
          <a:blip r:embed="rId4">
            <a:alphaModFix/>
          </a:blip>
          <a:stretch>
            <a:fillRect/>
          </a:stretch>
        </p:blipFill>
        <p:spPr>
          <a:xfrm>
            <a:off x="6705600" y="3164600"/>
            <a:ext cx="4433433" cy="3537533"/>
          </a:xfrm>
          <a:prstGeom prst="rect">
            <a:avLst/>
          </a:prstGeom>
          <a:noFill/>
          <a:ln>
            <a:noFill/>
          </a:ln>
        </p:spPr>
      </p:pic>
      <p:sp>
        <p:nvSpPr>
          <p:cNvPr id="8" name="Google Shape;100;p19">
            <a:extLst>
              <a:ext uri="{FF2B5EF4-FFF2-40B4-BE49-F238E27FC236}">
                <a16:creationId xmlns:a16="http://schemas.microsoft.com/office/drawing/2014/main" id="{82B06964-A14E-457F-BD9E-44ABF7384F3C}"/>
              </a:ext>
            </a:extLst>
          </p:cNvPr>
          <p:cNvSpPr txBox="1"/>
          <p:nvPr/>
        </p:nvSpPr>
        <p:spPr>
          <a:xfrm>
            <a:off x="341131" y="546100"/>
            <a:ext cx="11689600" cy="872800"/>
          </a:xfrm>
          <a:prstGeom prst="rect">
            <a:avLst/>
          </a:prstGeom>
          <a:noFill/>
          <a:ln>
            <a:noFill/>
          </a:ln>
        </p:spPr>
        <p:txBody>
          <a:bodyPr spcFirstLastPara="1" wrap="square" lIns="121900" tIns="121900" rIns="121900" bIns="121900" anchor="t" anchorCtr="0">
            <a:noAutofit/>
          </a:bodyPr>
          <a:lstStyle/>
          <a:p>
            <a:pPr algn="ctr"/>
            <a:r>
              <a:rPr lang="en-GB" sz="3467" dirty="0">
                <a:solidFill>
                  <a:schemeClr val="dk1"/>
                </a:solidFill>
              </a:rPr>
              <a:t>Applying the mask on the satellite view of ward</a:t>
            </a:r>
            <a:endParaRPr sz="3467" dirty="0"/>
          </a:p>
        </p:txBody>
      </p:sp>
    </p:spTree>
    <p:extLst>
      <p:ext uri="{BB962C8B-B14F-4D97-AF65-F5344CB8AC3E}">
        <p14:creationId xmlns:p14="http://schemas.microsoft.com/office/powerpoint/2010/main" val="3440386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05;p20">
            <a:extLst>
              <a:ext uri="{FF2B5EF4-FFF2-40B4-BE49-F238E27FC236}">
                <a16:creationId xmlns:a16="http://schemas.microsoft.com/office/drawing/2014/main" id="{1BE26042-C4C4-45A6-8793-BA7829B10F14}"/>
              </a:ext>
            </a:extLst>
          </p:cNvPr>
          <p:cNvSpPr txBox="1">
            <a:spLocks noGrp="1"/>
          </p:cNvSpPr>
          <p:nvPr>
            <p:ph type="title"/>
          </p:nvPr>
        </p:nvSpPr>
        <p:spPr>
          <a:xfrm>
            <a:off x="1532480" y="552520"/>
            <a:ext cx="11544400" cy="763600"/>
          </a:xfrm>
          <a:prstGeom prst="rect">
            <a:avLst/>
          </a:prstGeom>
        </p:spPr>
        <p:txBody>
          <a:bodyPr spcFirstLastPara="1" vert="horz" wrap="square" lIns="121900" tIns="121900" rIns="121900" bIns="121900" rtlCol="0" anchor="t" anchorCtr="0">
            <a:noAutofit/>
          </a:bodyPr>
          <a:lstStyle/>
          <a:p>
            <a:r>
              <a:rPr lang="en-GB" dirty="0">
                <a:solidFill>
                  <a:schemeClr val="tx1"/>
                </a:solidFill>
              </a:rPr>
              <a:t>Area calculation through non-zero pixels</a:t>
            </a:r>
            <a:endParaRPr dirty="0">
              <a:solidFill>
                <a:schemeClr val="tx1"/>
              </a:solidFill>
            </a:endParaRPr>
          </a:p>
        </p:txBody>
      </p:sp>
      <p:pic>
        <p:nvPicPr>
          <p:cNvPr id="6" name="Google Shape;106;p20">
            <a:extLst>
              <a:ext uri="{FF2B5EF4-FFF2-40B4-BE49-F238E27FC236}">
                <a16:creationId xmlns:a16="http://schemas.microsoft.com/office/drawing/2014/main" id="{E55612DB-D6A9-456B-8AFD-79F53C663D06}"/>
              </a:ext>
            </a:extLst>
          </p:cNvPr>
          <p:cNvPicPr preferRelativeResize="0"/>
          <p:nvPr/>
        </p:nvPicPr>
        <p:blipFill>
          <a:blip r:embed="rId2">
            <a:alphaModFix/>
          </a:blip>
          <a:stretch>
            <a:fillRect/>
          </a:stretch>
        </p:blipFill>
        <p:spPr>
          <a:xfrm>
            <a:off x="6360161" y="2550161"/>
            <a:ext cx="5267396" cy="3969495"/>
          </a:xfrm>
          <a:prstGeom prst="rect">
            <a:avLst/>
          </a:prstGeom>
          <a:noFill/>
          <a:ln>
            <a:noFill/>
          </a:ln>
        </p:spPr>
      </p:pic>
      <p:pic>
        <p:nvPicPr>
          <p:cNvPr id="7" name="Google Shape;107;p20">
            <a:extLst>
              <a:ext uri="{FF2B5EF4-FFF2-40B4-BE49-F238E27FC236}">
                <a16:creationId xmlns:a16="http://schemas.microsoft.com/office/drawing/2014/main" id="{5411CD2E-CE43-40B0-9C10-353F6C5D3842}"/>
              </a:ext>
            </a:extLst>
          </p:cNvPr>
          <p:cNvPicPr preferRelativeResize="0"/>
          <p:nvPr/>
        </p:nvPicPr>
        <p:blipFill>
          <a:blip r:embed="rId3">
            <a:alphaModFix/>
          </a:blip>
          <a:stretch>
            <a:fillRect/>
          </a:stretch>
        </p:blipFill>
        <p:spPr>
          <a:xfrm>
            <a:off x="1127761" y="2550160"/>
            <a:ext cx="4977441" cy="3966541"/>
          </a:xfrm>
          <a:prstGeom prst="rect">
            <a:avLst/>
          </a:prstGeom>
          <a:noFill/>
          <a:ln>
            <a:noFill/>
          </a:ln>
        </p:spPr>
      </p:pic>
      <p:sp>
        <p:nvSpPr>
          <p:cNvPr id="8" name="Google Shape;108;p20">
            <a:extLst>
              <a:ext uri="{FF2B5EF4-FFF2-40B4-BE49-F238E27FC236}">
                <a16:creationId xmlns:a16="http://schemas.microsoft.com/office/drawing/2014/main" id="{463E2520-F77E-447B-A9C0-1B07A9B93830}"/>
              </a:ext>
            </a:extLst>
          </p:cNvPr>
          <p:cNvSpPr txBox="1"/>
          <p:nvPr/>
        </p:nvSpPr>
        <p:spPr>
          <a:xfrm>
            <a:off x="564445" y="1786560"/>
            <a:ext cx="11853716" cy="763600"/>
          </a:xfrm>
          <a:prstGeom prst="rect">
            <a:avLst/>
          </a:prstGeom>
          <a:noFill/>
          <a:ln>
            <a:noFill/>
          </a:ln>
        </p:spPr>
        <p:txBody>
          <a:bodyPr spcFirstLastPara="1" wrap="square" lIns="121900" tIns="121900" rIns="121900" bIns="121900" anchor="t" anchorCtr="0">
            <a:noAutofit/>
          </a:bodyPr>
          <a:lstStyle/>
          <a:p>
            <a:pPr lvl="1"/>
            <a:r>
              <a:rPr lang="en-GB" sz="2400" dirty="0"/>
              <a:t>    Single channel </a:t>
            </a:r>
            <a:r>
              <a:rPr lang="en-GB" sz="2400" dirty="0" err="1"/>
              <a:t>gray</a:t>
            </a:r>
            <a:r>
              <a:rPr lang="en-GB" sz="2400" dirty="0"/>
              <a:t> images of the ward and the green parts:</a:t>
            </a:r>
            <a:endParaRPr sz="2400" dirty="0"/>
          </a:p>
        </p:txBody>
      </p:sp>
    </p:spTree>
    <p:extLst>
      <p:ext uri="{BB962C8B-B14F-4D97-AF65-F5344CB8AC3E}">
        <p14:creationId xmlns:p14="http://schemas.microsoft.com/office/powerpoint/2010/main" val="1389143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B3AA367-A4EE-44C6-B19A-BEB494459F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23" t="10727" b="40727"/>
          <a:stretch/>
        </p:blipFill>
        <p:spPr bwMode="auto">
          <a:xfrm>
            <a:off x="1813560" y="853440"/>
            <a:ext cx="8895080" cy="5417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6F2CFB0D-7E0D-4E72-B146-21C25F45A7F9}"/>
              </a:ext>
            </a:extLst>
          </p:cNvPr>
          <p:cNvSpPr txBox="1"/>
          <p:nvPr/>
        </p:nvSpPr>
        <p:spPr>
          <a:xfrm>
            <a:off x="2169174" y="1130440"/>
            <a:ext cx="2976853" cy="2215991"/>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Satellite pictures of 198 wards</a:t>
            </a:r>
          </a:p>
          <a:p>
            <a:endParaRPr lang="en-IN" dirty="0"/>
          </a:p>
        </p:txBody>
      </p:sp>
      <p:sp>
        <p:nvSpPr>
          <p:cNvPr id="8" name="TextBox 7">
            <a:extLst>
              <a:ext uri="{FF2B5EF4-FFF2-40B4-BE49-F238E27FC236}">
                <a16:creationId xmlns:a16="http://schemas.microsoft.com/office/drawing/2014/main" id="{4199B252-DD40-420B-AE67-A89F8D4FE2A0}"/>
              </a:ext>
            </a:extLst>
          </p:cNvPr>
          <p:cNvSpPr txBox="1"/>
          <p:nvPr/>
        </p:nvSpPr>
        <p:spPr>
          <a:xfrm>
            <a:off x="7203409" y="2570480"/>
            <a:ext cx="3306136"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Green cover analysis (</a:t>
            </a:r>
            <a:r>
              <a:rPr lang="en-US" sz="4000" dirty="0" err="1">
                <a:latin typeface="Arial" panose="020B0604020202020204" pitchFamily="34" charset="0"/>
                <a:cs typeface="Arial" panose="020B0604020202020204" pitchFamily="34" charset="0"/>
              </a:rPr>
              <a:t>OpenCV</a:t>
            </a:r>
            <a:r>
              <a:rPr lang="en-US" sz="4000" dirty="0">
                <a:latin typeface="Arial" panose="020B0604020202020204" pitchFamily="34" charset="0"/>
                <a:cs typeface="Arial" panose="020B0604020202020204" pitchFamily="34" charset="0"/>
              </a:rPr>
              <a:t>)</a:t>
            </a:r>
            <a:endParaRPr lang="en-IN" sz="4000" dirty="0"/>
          </a:p>
        </p:txBody>
      </p:sp>
      <p:sp>
        <p:nvSpPr>
          <p:cNvPr id="9" name="TextBox 8">
            <a:extLst>
              <a:ext uri="{FF2B5EF4-FFF2-40B4-BE49-F238E27FC236}">
                <a16:creationId xmlns:a16="http://schemas.microsoft.com/office/drawing/2014/main" id="{9FEB570F-1493-4ACE-BBA4-135C7270643C}"/>
              </a:ext>
            </a:extLst>
          </p:cNvPr>
          <p:cNvSpPr txBox="1"/>
          <p:nvPr/>
        </p:nvSpPr>
        <p:spPr>
          <a:xfrm>
            <a:off x="2092973" y="3886200"/>
            <a:ext cx="3463571"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Data analysis (Hadoop Map-Reduce)</a:t>
            </a:r>
            <a:endParaRPr lang="en-IN"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2283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13;p21">
            <a:extLst>
              <a:ext uri="{FF2B5EF4-FFF2-40B4-BE49-F238E27FC236}">
                <a16:creationId xmlns:a16="http://schemas.microsoft.com/office/drawing/2014/main" id="{892397E1-AE10-4881-A7F1-6E1996A82B51}"/>
              </a:ext>
            </a:extLst>
          </p:cNvPr>
          <p:cNvSpPr txBox="1">
            <a:spLocks noGrp="1"/>
          </p:cNvSpPr>
          <p:nvPr>
            <p:ph type="title"/>
          </p:nvPr>
        </p:nvSpPr>
        <p:spPr>
          <a:xfrm>
            <a:off x="812801" y="676039"/>
            <a:ext cx="10246924" cy="1280891"/>
          </a:xfrm>
          <a:prstGeom prst="rect">
            <a:avLst/>
          </a:prstGeom>
        </p:spPr>
        <p:txBody>
          <a:bodyPr spcFirstLastPara="1" vert="horz" wrap="square" lIns="121900" tIns="121900" rIns="121900" bIns="121900" rtlCol="0" anchor="t" anchorCtr="0">
            <a:noAutofit/>
          </a:bodyPr>
          <a:lstStyle/>
          <a:p>
            <a:pPr algn="ctr"/>
            <a:r>
              <a:rPr lang="en-GB" dirty="0">
                <a:solidFill>
                  <a:schemeClr val="tx1"/>
                </a:solidFill>
              </a:rPr>
              <a:t>Percentage Area Calculation of </a:t>
            </a:r>
            <a:br>
              <a:rPr lang="en-GB" dirty="0">
                <a:solidFill>
                  <a:schemeClr val="tx1"/>
                </a:solidFill>
              </a:rPr>
            </a:br>
            <a:r>
              <a:rPr lang="en-GB" dirty="0">
                <a:solidFill>
                  <a:schemeClr val="tx1"/>
                </a:solidFill>
              </a:rPr>
              <a:t>the Green Parts</a:t>
            </a:r>
            <a:endParaRPr dirty="0">
              <a:solidFill>
                <a:schemeClr val="tx1"/>
              </a:solidFill>
            </a:endParaRPr>
          </a:p>
        </p:txBody>
      </p:sp>
      <p:pic>
        <p:nvPicPr>
          <p:cNvPr id="4" name="Google Shape;117;p21">
            <a:extLst>
              <a:ext uri="{FF2B5EF4-FFF2-40B4-BE49-F238E27FC236}">
                <a16:creationId xmlns:a16="http://schemas.microsoft.com/office/drawing/2014/main" id="{31C377B2-6C12-45F3-9A48-BD1FDFA3201A}"/>
              </a:ext>
            </a:extLst>
          </p:cNvPr>
          <p:cNvPicPr preferRelativeResize="0"/>
          <p:nvPr/>
        </p:nvPicPr>
        <p:blipFill>
          <a:blip r:embed="rId2">
            <a:alphaModFix/>
          </a:blip>
          <a:stretch>
            <a:fillRect/>
          </a:stretch>
        </p:blipFill>
        <p:spPr>
          <a:xfrm>
            <a:off x="1315720" y="2672080"/>
            <a:ext cx="9560560" cy="2346960"/>
          </a:xfrm>
          <a:prstGeom prst="rect">
            <a:avLst/>
          </a:prstGeom>
          <a:noFill/>
          <a:ln>
            <a:solidFill>
              <a:schemeClr val="bg2">
                <a:lumMod val="50000"/>
              </a:schemeClr>
            </a:solidFill>
          </a:ln>
        </p:spPr>
      </p:pic>
    </p:spTree>
    <p:extLst>
      <p:ext uri="{BB962C8B-B14F-4D97-AF65-F5344CB8AC3E}">
        <p14:creationId xmlns:p14="http://schemas.microsoft.com/office/powerpoint/2010/main" val="1515681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415600" y="344377"/>
            <a:ext cx="11360800" cy="763600"/>
          </a:xfrm>
          <a:prstGeom prst="rect">
            <a:avLst/>
          </a:prstGeom>
        </p:spPr>
        <p:txBody>
          <a:bodyPr spcFirstLastPara="1" vert="horz" wrap="square" lIns="121900" tIns="121900" rIns="121900" bIns="121900" rtlCol="0" anchor="t" anchorCtr="0">
            <a:noAutofit/>
          </a:bodyPr>
          <a:lstStyle/>
          <a:p>
            <a:pPr algn="ctr">
              <a:buClr>
                <a:schemeClr val="dk1"/>
              </a:buClr>
              <a:buSzPts val="1100"/>
            </a:pPr>
            <a:r>
              <a:rPr lang="en-GB" dirty="0">
                <a:solidFill>
                  <a:schemeClr val="tx1"/>
                </a:solidFill>
              </a:rPr>
              <a:t>Ward with Highest Green Parts</a:t>
            </a:r>
            <a:endParaRPr dirty="0">
              <a:solidFill>
                <a:schemeClr val="tx1"/>
              </a:solidFill>
            </a:endParaRPr>
          </a:p>
          <a:p>
            <a:pPr algn="ctr"/>
            <a:endParaRPr dirty="0">
              <a:solidFill>
                <a:schemeClr val="tx1"/>
              </a:solidFill>
            </a:endParaRPr>
          </a:p>
        </p:txBody>
      </p:sp>
      <p:sp>
        <p:nvSpPr>
          <p:cNvPr id="123" name="Google Shape;123;p22"/>
          <p:cNvSpPr txBox="1"/>
          <p:nvPr/>
        </p:nvSpPr>
        <p:spPr>
          <a:xfrm>
            <a:off x="365784" y="6209967"/>
            <a:ext cx="5468000" cy="498800"/>
          </a:xfrm>
          <a:prstGeom prst="rect">
            <a:avLst/>
          </a:prstGeom>
          <a:noFill/>
          <a:ln>
            <a:noFill/>
          </a:ln>
        </p:spPr>
        <p:txBody>
          <a:bodyPr spcFirstLastPara="1" wrap="square" lIns="121900" tIns="121900" rIns="121900" bIns="121900" anchor="t" anchorCtr="0">
            <a:noAutofit/>
          </a:bodyPr>
          <a:lstStyle/>
          <a:p>
            <a:pPr algn="ctr"/>
            <a:r>
              <a:rPr lang="en-GB" sz="2400"/>
              <a:t>Jogupalya map view</a:t>
            </a:r>
            <a:endParaRPr sz="2400"/>
          </a:p>
        </p:txBody>
      </p:sp>
      <p:sp>
        <p:nvSpPr>
          <p:cNvPr id="124" name="Google Shape;124;p22"/>
          <p:cNvSpPr txBox="1"/>
          <p:nvPr/>
        </p:nvSpPr>
        <p:spPr>
          <a:xfrm>
            <a:off x="6251733" y="6131823"/>
            <a:ext cx="5468000" cy="412000"/>
          </a:xfrm>
          <a:prstGeom prst="rect">
            <a:avLst/>
          </a:prstGeom>
          <a:noFill/>
          <a:ln>
            <a:noFill/>
          </a:ln>
        </p:spPr>
        <p:txBody>
          <a:bodyPr spcFirstLastPara="1" wrap="square" lIns="121900" tIns="121900" rIns="121900" bIns="121900" anchor="t" anchorCtr="0">
            <a:noAutofit/>
          </a:bodyPr>
          <a:lstStyle/>
          <a:p>
            <a:pPr algn="ctr"/>
            <a:r>
              <a:rPr lang="en-GB" sz="2400" dirty="0" err="1"/>
              <a:t>Jogupalya</a:t>
            </a:r>
            <a:r>
              <a:rPr lang="en-GB" sz="2400" dirty="0"/>
              <a:t> satellite view</a:t>
            </a:r>
            <a:endParaRPr sz="2400" dirty="0"/>
          </a:p>
        </p:txBody>
      </p:sp>
      <p:sp>
        <p:nvSpPr>
          <p:cNvPr id="125" name="Google Shape;125;p22"/>
          <p:cNvSpPr txBox="1"/>
          <p:nvPr/>
        </p:nvSpPr>
        <p:spPr>
          <a:xfrm>
            <a:off x="3616293" y="1423632"/>
            <a:ext cx="6328000" cy="763600"/>
          </a:xfrm>
          <a:prstGeom prst="rect">
            <a:avLst/>
          </a:prstGeom>
          <a:noFill/>
          <a:ln>
            <a:noFill/>
          </a:ln>
        </p:spPr>
        <p:txBody>
          <a:bodyPr spcFirstLastPara="1" wrap="square" lIns="121900" tIns="121900" rIns="121900" bIns="121900" anchor="t" anchorCtr="0">
            <a:noAutofit/>
          </a:bodyPr>
          <a:lstStyle/>
          <a:p>
            <a:r>
              <a:rPr lang="en-GB" sz="2667" dirty="0"/>
              <a:t>Ward-89 : </a:t>
            </a:r>
            <a:r>
              <a:rPr lang="en-GB" sz="2667" dirty="0" err="1"/>
              <a:t>Jogupalya</a:t>
            </a:r>
            <a:r>
              <a:rPr lang="en-GB" sz="2667" dirty="0"/>
              <a:t> Ward</a:t>
            </a:r>
            <a:endParaRPr sz="2667" dirty="0"/>
          </a:p>
        </p:txBody>
      </p:sp>
      <p:pic>
        <p:nvPicPr>
          <p:cNvPr id="126" name="Google Shape;126;p22"/>
          <p:cNvPicPr preferRelativeResize="0"/>
          <p:nvPr/>
        </p:nvPicPr>
        <p:blipFill>
          <a:blip r:embed="rId3">
            <a:alphaModFix/>
          </a:blip>
          <a:stretch>
            <a:fillRect/>
          </a:stretch>
        </p:blipFill>
        <p:spPr>
          <a:xfrm>
            <a:off x="1398803" y="2245360"/>
            <a:ext cx="4434981" cy="3886463"/>
          </a:xfrm>
          <a:prstGeom prst="rect">
            <a:avLst/>
          </a:prstGeom>
          <a:noFill/>
          <a:ln>
            <a:noFill/>
          </a:ln>
        </p:spPr>
      </p:pic>
      <p:pic>
        <p:nvPicPr>
          <p:cNvPr id="127" name="Google Shape;127;p22"/>
          <p:cNvPicPr preferRelativeResize="0"/>
          <p:nvPr/>
        </p:nvPicPr>
        <p:blipFill>
          <a:blip r:embed="rId4">
            <a:alphaModFix/>
          </a:blip>
          <a:stretch>
            <a:fillRect/>
          </a:stretch>
        </p:blipFill>
        <p:spPr>
          <a:xfrm>
            <a:off x="6634480" y="2226304"/>
            <a:ext cx="4986986" cy="38864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32;p23">
            <a:extLst>
              <a:ext uri="{FF2B5EF4-FFF2-40B4-BE49-F238E27FC236}">
                <a16:creationId xmlns:a16="http://schemas.microsoft.com/office/drawing/2014/main" id="{C9B9215C-8F5E-4770-93FA-F4408F3410A3}"/>
              </a:ext>
            </a:extLst>
          </p:cNvPr>
          <p:cNvSpPr txBox="1">
            <a:spLocks noGrp="1"/>
          </p:cNvSpPr>
          <p:nvPr>
            <p:ph type="title"/>
          </p:nvPr>
        </p:nvSpPr>
        <p:spPr>
          <a:xfrm>
            <a:off x="454351" y="281633"/>
            <a:ext cx="11360800" cy="763600"/>
          </a:xfrm>
          <a:prstGeom prst="rect">
            <a:avLst/>
          </a:prstGeom>
        </p:spPr>
        <p:txBody>
          <a:bodyPr spcFirstLastPara="1" vert="horz" wrap="square" lIns="121900" tIns="121900" rIns="121900" bIns="121900" rtlCol="0" anchor="t" anchorCtr="0">
            <a:noAutofit/>
          </a:bodyPr>
          <a:lstStyle/>
          <a:p>
            <a:pPr algn="ctr">
              <a:spcBef>
                <a:spcPts val="0"/>
              </a:spcBef>
              <a:buClr>
                <a:schemeClr val="dk1"/>
              </a:buClr>
              <a:buSzPts val="1100"/>
            </a:pPr>
            <a:r>
              <a:rPr lang="en-GB" dirty="0">
                <a:solidFill>
                  <a:schemeClr val="tx1"/>
                </a:solidFill>
              </a:rPr>
              <a:t>Ward with Highest Green Parts</a:t>
            </a:r>
            <a:endParaRPr dirty="0">
              <a:solidFill>
                <a:schemeClr val="tx1"/>
              </a:solidFill>
            </a:endParaRPr>
          </a:p>
          <a:p>
            <a:pPr algn="ctr">
              <a:spcBef>
                <a:spcPts val="0"/>
              </a:spcBef>
              <a:buClr>
                <a:schemeClr val="dk1"/>
              </a:buClr>
              <a:buSzPts val="1100"/>
            </a:pPr>
            <a:endParaRPr dirty="0">
              <a:solidFill>
                <a:schemeClr val="tx1"/>
              </a:solidFill>
            </a:endParaRPr>
          </a:p>
          <a:p>
            <a:pPr algn="ctr">
              <a:spcBef>
                <a:spcPts val="0"/>
              </a:spcBef>
            </a:pPr>
            <a:endParaRPr dirty="0">
              <a:solidFill>
                <a:schemeClr val="tx1"/>
              </a:solidFill>
            </a:endParaRPr>
          </a:p>
        </p:txBody>
      </p:sp>
      <p:pic>
        <p:nvPicPr>
          <p:cNvPr id="6" name="Google Shape;133;p23">
            <a:extLst>
              <a:ext uri="{FF2B5EF4-FFF2-40B4-BE49-F238E27FC236}">
                <a16:creationId xmlns:a16="http://schemas.microsoft.com/office/drawing/2014/main" id="{0E5DDE47-6D22-4621-BE26-BA56200EFF81}"/>
              </a:ext>
            </a:extLst>
          </p:cNvPr>
          <p:cNvPicPr preferRelativeResize="0"/>
          <p:nvPr/>
        </p:nvPicPr>
        <p:blipFill>
          <a:blip r:embed="rId2">
            <a:alphaModFix/>
          </a:blip>
          <a:stretch>
            <a:fillRect/>
          </a:stretch>
        </p:blipFill>
        <p:spPr>
          <a:xfrm>
            <a:off x="3806847" y="1203899"/>
            <a:ext cx="4385947" cy="3271885"/>
          </a:xfrm>
          <a:prstGeom prst="rect">
            <a:avLst/>
          </a:prstGeom>
          <a:noFill/>
          <a:ln>
            <a:noFill/>
          </a:ln>
        </p:spPr>
      </p:pic>
      <p:pic>
        <p:nvPicPr>
          <p:cNvPr id="7" name="Google Shape;134;p23">
            <a:extLst>
              <a:ext uri="{FF2B5EF4-FFF2-40B4-BE49-F238E27FC236}">
                <a16:creationId xmlns:a16="http://schemas.microsoft.com/office/drawing/2014/main" id="{47DAB3D4-58E6-4725-9647-909218B4A4EC}"/>
              </a:ext>
            </a:extLst>
          </p:cNvPr>
          <p:cNvPicPr preferRelativeResize="0"/>
          <p:nvPr/>
        </p:nvPicPr>
        <p:blipFill>
          <a:blip r:embed="rId3">
            <a:alphaModFix/>
          </a:blip>
          <a:stretch>
            <a:fillRect/>
          </a:stretch>
        </p:blipFill>
        <p:spPr>
          <a:xfrm>
            <a:off x="1622364" y="4634451"/>
            <a:ext cx="9458960" cy="1860882"/>
          </a:xfrm>
          <a:prstGeom prst="rect">
            <a:avLst/>
          </a:prstGeom>
          <a:noFill/>
          <a:ln>
            <a:solidFill>
              <a:schemeClr val="bg2">
                <a:lumMod val="50000"/>
              </a:schemeClr>
            </a:solidFill>
          </a:ln>
        </p:spPr>
      </p:pic>
    </p:spTree>
    <p:extLst>
      <p:ext uri="{BB962C8B-B14F-4D97-AF65-F5344CB8AC3E}">
        <p14:creationId xmlns:p14="http://schemas.microsoft.com/office/powerpoint/2010/main" val="1750881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773b9a9ec6_0_0"/>
          <p:cNvSpPr txBox="1">
            <a:spLocks noGrp="1"/>
          </p:cNvSpPr>
          <p:nvPr>
            <p:ph type="title"/>
          </p:nvPr>
        </p:nvSpPr>
        <p:spPr>
          <a:xfrm>
            <a:off x="415600" y="344377"/>
            <a:ext cx="11360700" cy="763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Clr>
                <a:srgbClr val="858585"/>
              </a:buClr>
              <a:buSzPts val="2800"/>
              <a:buFont typeface="Century Gothic"/>
              <a:buNone/>
            </a:pPr>
            <a:r>
              <a:rPr lang="en-US">
                <a:solidFill>
                  <a:schemeClr val="dk1"/>
                </a:solidFill>
              </a:rPr>
              <a:t>Wards without boundaries</a:t>
            </a:r>
            <a:endParaRPr>
              <a:solidFill>
                <a:schemeClr val="dk1"/>
              </a:solidFill>
            </a:endParaRPr>
          </a:p>
        </p:txBody>
      </p:sp>
      <p:sp>
        <p:nvSpPr>
          <p:cNvPr id="345" name="Google Shape;345;g773b9a9ec6_0_0"/>
          <p:cNvSpPr txBox="1"/>
          <p:nvPr/>
        </p:nvSpPr>
        <p:spPr>
          <a:xfrm>
            <a:off x="441984" y="6209967"/>
            <a:ext cx="5468100" cy="4989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None/>
            </a:pPr>
            <a:r>
              <a:rPr lang="en-US" sz="2667">
                <a:solidFill>
                  <a:schemeClr val="dk1"/>
                </a:solidFill>
                <a:latin typeface="Century Gothic"/>
                <a:ea typeface="Century Gothic"/>
                <a:cs typeface="Century Gothic"/>
                <a:sym typeface="Century Gothic"/>
              </a:rPr>
              <a:t>Sunkenahalli </a:t>
            </a:r>
            <a:r>
              <a:rPr lang="en-US" sz="2400">
                <a:solidFill>
                  <a:schemeClr val="dk1"/>
                </a:solidFill>
                <a:latin typeface="Century Gothic"/>
                <a:ea typeface="Century Gothic"/>
                <a:cs typeface="Century Gothic"/>
                <a:sym typeface="Century Gothic"/>
              </a:rPr>
              <a:t>map view</a:t>
            </a:r>
            <a:endParaRPr sz="2400">
              <a:solidFill>
                <a:schemeClr val="dk1"/>
              </a:solidFill>
              <a:latin typeface="Century Gothic"/>
              <a:ea typeface="Century Gothic"/>
              <a:cs typeface="Century Gothic"/>
              <a:sym typeface="Century Gothic"/>
            </a:endParaRPr>
          </a:p>
        </p:txBody>
      </p:sp>
      <p:sp>
        <p:nvSpPr>
          <p:cNvPr id="346" name="Google Shape;346;g773b9a9ec6_0_0"/>
          <p:cNvSpPr txBox="1"/>
          <p:nvPr/>
        </p:nvSpPr>
        <p:spPr>
          <a:xfrm>
            <a:off x="6251733" y="6131823"/>
            <a:ext cx="5468100" cy="4119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None/>
            </a:pPr>
            <a:r>
              <a:rPr lang="en-US" sz="2667">
                <a:solidFill>
                  <a:schemeClr val="dk1"/>
                </a:solidFill>
                <a:latin typeface="Century Gothic"/>
                <a:ea typeface="Century Gothic"/>
                <a:cs typeface="Century Gothic"/>
                <a:sym typeface="Century Gothic"/>
              </a:rPr>
              <a:t>Sunkenahalli </a:t>
            </a:r>
            <a:r>
              <a:rPr lang="en-US" sz="2400">
                <a:solidFill>
                  <a:schemeClr val="dk1"/>
                </a:solidFill>
                <a:latin typeface="Century Gothic"/>
                <a:ea typeface="Century Gothic"/>
                <a:cs typeface="Century Gothic"/>
                <a:sym typeface="Century Gothic"/>
              </a:rPr>
              <a:t>satellite view</a:t>
            </a:r>
            <a:endParaRPr sz="2400">
              <a:solidFill>
                <a:schemeClr val="dk1"/>
              </a:solidFill>
              <a:latin typeface="Century Gothic"/>
              <a:ea typeface="Century Gothic"/>
              <a:cs typeface="Century Gothic"/>
              <a:sym typeface="Century Gothic"/>
            </a:endParaRPr>
          </a:p>
        </p:txBody>
      </p:sp>
      <p:sp>
        <p:nvSpPr>
          <p:cNvPr id="347" name="Google Shape;347;g773b9a9ec6_0_0"/>
          <p:cNvSpPr txBox="1"/>
          <p:nvPr/>
        </p:nvSpPr>
        <p:spPr>
          <a:xfrm>
            <a:off x="3616293" y="1423632"/>
            <a:ext cx="6327900" cy="763500"/>
          </a:xfrm>
          <a:prstGeom prst="rect">
            <a:avLst/>
          </a:prstGeom>
          <a:noFill/>
          <a:ln>
            <a:noFill/>
          </a:ln>
        </p:spPr>
        <p:txBody>
          <a:bodyPr spcFirstLastPara="1" wrap="square" lIns="121900" tIns="121900" rIns="121900" bIns="121900" anchor="t" anchorCtr="0">
            <a:noAutofit/>
          </a:bodyPr>
          <a:lstStyle/>
          <a:p>
            <a:pPr marL="0" marR="0" lvl="0" indent="0" algn="l" rtl="0">
              <a:spcBef>
                <a:spcPts val="0"/>
              </a:spcBef>
              <a:spcAft>
                <a:spcPts val="0"/>
              </a:spcAft>
              <a:buNone/>
            </a:pPr>
            <a:r>
              <a:rPr lang="en-US" sz="2667">
                <a:solidFill>
                  <a:schemeClr val="dk1"/>
                </a:solidFill>
                <a:latin typeface="Century Gothic"/>
                <a:ea typeface="Century Gothic"/>
                <a:cs typeface="Century Gothic"/>
                <a:sym typeface="Century Gothic"/>
              </a:rPr>
              <a:t>Ward-142: Sunkenahalli Ward</a:t>
            </a:r>
            <a:endParaRPr sz="2667">
              <a:solidFill>
                <a:schemeClr val="dk1"/>
              </a:solidFill>
              <a:latin typeface="Century Gothic"/>
              <a:ea typeface="Century Gothic"/>
              <a:cs typeface="Century Gothic"/>
              <a:sym typeface="Century Gothic"/>
            </a:endParaRPr>
          </a:p>
        </p:txBody>
      </p:sp>
      <p:pic>
        <p:nvPicPr>
          <p:cNvPr id="348" name="Google Shape;348;g773b9a9ec6_0_0"/>
          <p:cNvPicPr preferRelativeResize="0"/>
          <p:nvPr/>
        </p:nvPicPr>
        <p:blipFill>
          <a:blip r:embed="rId3">
            <a:alphaModFix/>
          </a:blip>
          <a:stretch>
            <a:fillRect/>
          </a:stretch>
        </p:blipFill>
        <p:spPr>
          <a:xfrm>
            <a:off x="1025250" y="2339532"/>
            <a:ext cx="4736177" cy="3718035"/>
          </a:xfrm>
          <a:prstGeom prst="rect">
            <a:avLst/>
          </a:prstGeom>
          <a:noFill/>
          <a:ln>
            <a:solidFill>
              <a:schemeClr val="bg2">
                <a:lumMod val="50000"/>
              </a:schemeClr>
            </a:solidFill>
          </a:ln>
        </p:spPr>
      </p:pic>
      <p:pic>
        <p:nvPicPr>
          <p:cNvPr id="349" name="Google Shape;349;g773b9a9ec6_0_0"/>
          <p:cNvPicPr preferRelativeResize="0"/>
          <p:nvPr/>
        </p:nvPicPr>
        <p:blipFill>
          <a:blip r:embed="rId4">
            <a:alphaModFix/>
          </a:blip>
          <a:stretch>
            <a:fillRect/>
          </a:stretch>
        </p:blipFill>
        <p:spPr>
          <a:xfrm>
            <a:off x="6667464" y="2339532"/>
            <a:ext cx="4636634" cy="36398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773b9a9ec6_0_10"/>
          <p:cNvSpPr txBox="1">
            <a:spLocks noGrp="1"/>
          </p:cNvSpPr>
          <p:nvPr>
            <p:ph type="title"/>
          </p:nvPr>
        </p:nvSpPr>
        <p:spPr>
          <a:xfrm>
            <a:off x="415650" y="344377"/>
            <a:ext cx="11360700" cy="763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Clr>
                <a:srgbClr val="858585"/>
              </a:buClr>
              <a:buSzPts val="2800"/>
              <a:buFont typeface="Century Gothic"/>
              <a:buNone/>
            </a:pPr>
            <a:r>
              <a:rPr lang="en-US">
                <a:solidFill>
                  <a:schemeClr val="dk1"/>
                </a:solidFill>
              </a:rPr>
              <a:t>Wards without boundaries</a:t>
            </a:r>
            <a:endParaRPr>
              <a:solidFill>
                <a:schemeClr val="dk1"/>
              </a:solidFill>
            </a:endParaRPr>
          </a:p>
        </p:txBody>
      </p:sp>
      <p:sp>
        <p:nvSpPr>
          <p:cNvPr id="355" name="Google Shape;355;g773b9a9ec6_0_10"/>
          <p:cNvSpPr txBox="1"/>
          <p:nvPr/>
        </p:nvSpPr>
        <p:spPr>
          <a:xfrm>
            <a:off x="3242218" y="956032"/>
            <a:ext cx="6327900" cy="763500"/>
          </a:xfrm>
          <a:prstGeom prst="rect">
            <a:avLst/>
          </a:prstGeom>
          <a:noFill/>
          <a:ln>
            <a:noFill/>
          </a:ln>
        </p:spPr>
        <p:txBody>
          <a:bodyPr spcFirstLastPara="1" wrap="square" lIns="121900" tIns="121900" rIns="121900" bIns="121900" anchor="t" anchorCtr="0">
            <a:noAutofit/>
          </a:bodyPr>
          <a:lstStyle/>
          <a:p>
            <a:pPr marL="0" marR="0" lvl="0" indent="0" algn="ctr" rtl="0">
              <a:spcBef>
                <a:spcPts val="0"/>
              </a:spcBef>
              <a:spcAft>
                <a:spcPts val="0"/>
              </a:spcAft>
              <a:buNone/>
            </a:pPr>
            <a:r>
              <a:rPr lang="en-US" sz="2667">
                <a:solidFill>
                  <a:schemeClr val="dk1"/>
                </a:solidFill>
                <a:latin typeface="Century Gothic"/>
                <a:ea typeface="Century Gothic"/>
                <a:cs typeface="Century Gothic"/>
                <a:sym typeface="Century Gothic"/>
              </a:rPr>
              <a:t>Ward-142: Sunkenahalli Ward</a:t>
            </a:r>
            <a:endParaRPr sz="2667">
              <a:solidFill>
                <a:schemeClr val="dk1"/>
              </a:solidFill>
              <a:latin typeface="Century Gothic"/>
              <a:ea typeface="Century Gothic"/>
              <a:cs typeface="Century Gothic"/>
              <a:sym typeface="Century Gothic"/>
            </a:endParaRPr>
          </a:p>
        </p:txBody>
      </p:sp>
      <p:pic>
        <p:nvPicPr>
          <p:cNvPr id="356" name="Google Shape;356;g773b9a9ec6_0_10"/>
          <p:cNvPicPr preferRelativeResize="0"/>
          <p:nvPr/>
        </p:nvPicPr>
        <p:blipFill>
          <a:blip r:embed="rId3">
            <a:alphaModFix/>
          </a:blip>
          <a:stretch>
            <a:fillRect/>
          </a:stretch>
        </p:blipFill>
        <p:spPr>
          <a:xfrm>
            <a:off x="987950" y="1611232"/>
            <a:ext cx="4750189" cy="3718035"/>
          </a:xfrm>
          <a:prstGeom prst="rect">
            <a:avLst/>
          </a:prstGeom>
          <a:noFill/>
          <a:ln>
            <a:noFill/>
          </a:ln>
        </p:spPr>
      </p:pic>
      <p:pic>
        <p:nvPicPr>
          <p:cNvPr id="357" name="Google Shape;357;g773b9a9ec6_0_10"/>
          <p:cNvPicPr preferRelativeResize="0"/>
          <p:nvPr/>
        </p:nvPicPr>
        <p:blipFill>
          <a:blip r:embed="rId4">
            <a:alphaModFix/>
          </a:blip>
          <a:stretch>
            <a:fillRect/>
          </a:stretch>
        </p:blipFill>
        <p:spPr>
          <a:xfrm>
            <a:off x="6510175" y="1569975"/>
            <a:ext cx="4845982" cy="3800550"/>
          </a:xfrm>
          <a:prstGeom prst="rect">
            <a:avLst/>
          </a:prstGeom>
          <a:noFill/>
          <a:ln>
            <a:noFill/>
          </a:ln>
        </p:spPr>
      </p:pic>
      <p:pic>
        <p:nvPicPr>
          <p:cNvPr id="358" name="Google Shape;358;g773b9a9ec6_0_10"/>
          <p:cNvPicPr preferRelativeResize="0"/>
          <p:nvPr/>
        </p:nvPicPr>
        <p:blipFill>
          <a:blip r:embed="rId5">
            <a:alphaModFix/>
          </a:blip>
          <a:stretch>
            <a:fillRect/>
          </a:stretch>
        </p:blipFill>
        <p:spPr>
          <a:xfrm>
            <a:off x="2505688" y="5647600"/>
            <a:ext cx="7800975" cy="866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DA857CE-42B9-4AE2-81E6-094449A6054A}"/>
              </a:ext>
            </a:extLst>
          </p:cNvPr>
          <p:cNvSpPr txBox="1">
            <a:spLocks/>
          </p:cNvSpPr>
          <p:nvPr/>
        </p:nvSpPr>
        <p:spPr>
          <a:xfrm>
            <a:off x="1638300" y="2297609"/>
            <a:ext cx="8915399" cy="2262781"/>
          </a:xfrm>
          <a:prstGeom prst="rect">
            <a:avLst/>
          </a:prstGeom>
        </p:spPr>
        <p:txBody>
          <a:bodyPr spcFirstLastPara="1" vert="horz" wrap="square" lIns="91425" tIns="91425" rIns="91425" bIns="91425" rtlCol="0" anchor="t" anchorCtr="0">
            <a:normAutofit/>
          </a:bodyPr>
          <a:lstStyle>
            <a:lvl1pPr lvl="0" algn="l" defTabSz="457200" rtl="0" eaLnBrk="1" latinLnBrk="0" hangingPunct="1">
              <a:spcBef>
                <a:spcPts val="0"/>
              </a:spcBef>
              <a:spcAft>
                <a:spcPts val="0"/>
              </a:spcAft>
              <a:buSzPts val="2800"/>
              <a:buNone/>
              <a:defRPr sz="3600" kern="1200">
                <a:solidFill>
                  <a:schemeClr val="accent2">
                    <a:lumMod val="75000"/>
                  </a:schemeClr>
                </a:solidFill>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pPr algn="ctr"/>
            <a:r>
              <a:rPr lang="en-US" dirty="0"/>
              <a:t>	</a:t>
            </a:r>
            <a:r>
              <a:rPr lang="en-US" sz="6000" b="1" dirty="0">
                <a:solidFill>
                  <a:schemeClr val="tx1">
                    <a:lumMod val="85000"/>
                    <a:lumOff val="15000"/>
                  </a:schemeClr>
                </a:solidFill>
                <a:latin typeface="Calibri" panose="020F0502020204030204" pitchFamily="34" charset="0"/>
                <a:cs typeface="Calibri" panose="020F0502020204030204" pitchFamily="34" charset="0"/>
              </a:rPr>
              <a:t>DATA ANALYSIS </a:t>
            </a:r>
            <a:br>
              <a:rPr lang="en-US" sz="6000" b="1" dirty="0">
                <a:solidFill>
                  <a:schemeClr val="tx1">
                    <a:lumMod val="85000"/>
                    <a:lumOff val="15000"/>
                  </a:schemeClr>
                </a:solidFill>
                <a:latin typeface="Calibri" panose="020F0502020204030204" pitchFamily="34" charset="0"/>
                <a:cs typeface="Calibri" panose="020F0502020204030204" pitchFamily="34" charset="0"/>
              </a:rPr>
            </a:br>
            <a:r>
              <a:rPr lang="en-US" sz="6000" b="1" dirty="0">
                <a:solidFill>
                  <a:schemeClr val="tx1">
                    <a:lumMod val="85000"/>
                    <a:lumOff val="15000"/>
                  </a:schemeClr>
                </a:solidFill>
                <a:latin typeface="Calibri" panose="020F0502020204030204" pitchFamily="34" charset="0"/>
                <a:cs typeface="Calibri" panose="020F0502020204030204" pitchFamily="34" charset="0"/>
              </a:rPr>
              <a:t>	HADOOP</a:t>
            </a:r>
            <a:endParaRPr lang="en-IN" b="1" dirty="0">
              <a:solidFill>
                <a:schemeClr val="tx1">
                  <a:lumMod val="85000"/>
                  <a:lumOff val="1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185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CE16EC-B6F1-46CB-98F9-694E984CFCE4}"/>
              </a:ext>
            </a:extLst>
          </p:cNvPr>
          <p:cNvSpPr txBox="1"/>
          <p:nvPr/>
        </p:nvSpPr>
        <p:spPr>
          <a:xfrm>
            <a:off x="4485640" y="765299"/>
            <a:ext cx="3220720" cy="584775"/>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INPUT </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37E041CD-212F-4E8C-91BE-2FB577DBC303}"/>
              </a:ext>
            </a:extLst>
          </p:cNvPr>
          <p:cNvPicPr>
            <a:picLocks noChangeAspect="1"/>
          </p:cNvPicPr>
          <p:nvPr/>
        </p:nvPicPr>
        <p:blipFill>
          <a:blip r:embed="rId2"/>
          <a:stretch>
            <a:fillRect/>
          </a:stretch>
        </p:blipFill>
        <p:spPr>
          <a:xfrm>
            <a:off x="2519680" y="1642015"/>
            <a:ext cx="7509576" cy="4450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1838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4D9E2E-3AE6-4867-98BB-7E88E4447493}"/>
              </a:ext>
            </a:extLst>
          </p:cNvPr>
          <p:cNvSpPr>
            <a:spLocks noGrp="1"/>
          </p:cNvSpPr>
          <p:nvPr>
            <p:ph type="title"/>
          </p:nvPr>
        </p:nvSpPr>
        <p:spPr>
          <a:xfrm>
            <a:off x="2511644" y="456470"/>
            <a:ext cx="8911687" cy="879570"/>
          </a:xfrm>
        </p:spPr>
        <p:txBody>
          <a:bodyPr/>
          <a:lstStyle/>
          <a:p>
            <a:r>
              <a:rPr lang="en-US" dirty="0"/>
              <a:t>				</a:t>
            </a:r>
            <a:r>
              <a:rPr lang="en-US" b="1" dirty="0">
                <a:solidFill>
                  <a:schemeClr val="tx2">
                    <a:lumMod val="50000"/>
                  </a:schemeClr>
                </a:solidFill>
                <a:latin typeface="Microsoft Tai Le" panose="020B0502040204020203" pitchFamily="34" charset="0"/>
                <a:cs typeface="Microsoft Tai Le" panose="020B0502040204020203" pitchFamily="34" charset="0"/>
              </a:rPr>
              <a:t>MAP - REDUCE</a:t>
            </a:r>
            <a:endParaRPr lang="en-IN" b="1" dirty="0">
              <a:solidFill>
                <a:schemeClr val="tx2">
                  <a:lumMod val="50000"/>
                </a:schemeClr>
              </a:solidFill>
              <a:latin typeface="Microsoft Tai Le" panose="020B0502040204020203" pitchFamily="34" charset="0"/>
              <a:cs typeface="Microsoft Tai Le" panose="020B0502040204020203" pitchFamily="34" charset="0"/>
            </a:endParaRPr>
          </a:p>
        </p:txBody>
      </p:sp>
      <p:pic>
        <p:nvPicPr>
          <p:cNvPr id="2" name="Picture 1">
            <a:extLst>
              <a:ext uri="{FF2B5EF4-FFF2-40B4-BE49-F238E27FC236}">
                <a16:creationId xmlns:a16="http://schemas.microsoft.com/office/drawing/2014/main" id="{5039A0A4-0A0A-477C-BC95-DFC9781713E7}"/>
              </a:ext>
            </a:extLst>
          </p:cNvPr>
          <p:cNvPicPr>
            <a:picLocks noChangeAspect="1"/>
          </p:cNvPicPr>
          <p:nvPr/>
        </p:nvPicPr>
        <p:blipFill>
          <a:blip r:embed="rId2"/>
          <a:stretch>
            <a:fillRect/>
          </a:stretch>
        </p:blipFill>
        <p:spPr>
          <a:xfrm>
            <a:off x="2274770" y="1580147"/>
            <a:ext cx="7642459" cy="4459705"/>
          </a:xfrm>
          <a:prstGeom prst="rect">
            <a:avLst/>
          </a:prstGeom>
          <a:ln>
            <a:solidFill>
              <a:schemeClr val="bg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2133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EF1D523C-29EA-4D6C-802E-E31425469B7F}"/>
              </a:ext>
            </a:extLst>
          </p:cNvPr>
          <p:cNvSpPr/>
          <p:nvPr/>
        </p:nvSpPr>
        <p:spPr>
          <a:xfrm>
            <a:off x="2928620" y="3553460"/>
            <a:ext cx="568960" cy="2311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DFA92BEF-9597-4FB3-BE12-7FA5A0480152}"/>
              </a:ext>
            </a:extLst>
          </p:cNvPr>
          <p:cNvSpPr/>
          <p:nvPr/>
        </p:nvSpPr>
        <p:spPr>
          <a:xfrm>
            <a:off x="603250" y="2863850"/>
            <a:ext cx="2204720" cy="161036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&lt;Percentage,Location,Image1,Image2&gt;</a:t>
            </a:r>
            <a:endParaRPr lang="en-IN" sz="16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6ABAFD33-14FC-4160-B041-37807EB828F9}"/>
              </a:ext>
            </a:extLst>
          </p:cNvPr>
          <p:cNvSpPr/>
          <p:nvPr/>
        </p:nvSpPr>
        <p:spPr>
          <a:xfrm>
            <a:off x="3576320" y="2875280"/>
            <a:ext cx="2321560" cy="161036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&lt;Percentage,</a:t>
            </a: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Location&gt;</a:t>
            </a: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(Split)</a:t>
            </a: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F52A89AC-48F0-4E9F-ADAD-195C96001575}"/>
              </a:ext>
            </a:extLst>
          </p:cNvPr>
          <p:cNvSpPr/>
          <p:nvPr/>
        </p:nvSpPr>
        <p:spPr>
          <a:xfrm>
            <a:off x="9631680" y="856555"/>
            <a:ext cx="1574800" cy="7366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&lt;0-25% , 1&gt;</a:t>
            </a: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(137)</a:t>
            </a: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9" name="Oval 8">
            <a:extLst>
              <a:ext uri="{FF2B5EF4-FFF2-40B4-BE49-F238E27FC236}">
                <a16:creationId xmlns:a16="http://schemas.microsoft.com/office/drawing/2014/main" id="{B026854F-F0A2-4C07-A096-FA380F03FCB2}"/>
              </a:ext>
            </a:extLst>
          </p:cNvPr>
          <p:cNvSpPr/>
          <p:nvPr/>
        </p:nvSpPr>
        <p:spPr>
          <a:xfrm>
            <a:off x="6743700" y="2717800"/>
            <a:ext cx="1894840" cy="176784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MAP</a:t>
            </a:r>
            <a:endParaRPr lang="en-IN" sz="28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1" name="Arrow: Right 10">
            <a:extLst>
              <a:ext uri="{FF2B5EF4-FFF2-40B4-BE49-F238E27FC236}">
                <a16:creationId xmlns:a16="http://schemas.microsoft.com/office/drawing/2014/main" id="{64E98502-1F3E-4A95-BB6A-7D0956E8DF80}"/>
              </a:ext>
            </a:extLst>
          </p:cNvPr>
          <p:cNvSpPr/>
          <p:nvPr/>
        </p:nvSpPr>
        <p:spPr>
          <a:xfrm>
            <a:off x="6008370" y="3543300"/>
            <a:ext cx="640080" cy="25654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cxnSp>
        <p:nvCxnSpPr>
          <p:cNvPr id="12" name="Straight Arrow Connector 11">
            <a:extLst>
              <a:ext uri="{FF2B5EF4-FFF2-40B4-BE49-F238E27FC236}">
                <a16:creationId xmlns:a16="http://schemas.microsoft.com/office/drawing/2014/main" id="{C159C4FD-33BE-4C5B-B9FA-875885F6D24D}"/>
              </a:ext>
            </a:extLst>
          </p:cNvPr>
          <p:cNvCxnSpPr>
            <a:cxnSpLocks/>
            <a:stCxn id="9" idx="0"/>
            <a:endCxn id="8" idx="1"/>
          </p:cNvCxnSpPr>
          <p:nvPr/>
        </p:nvCxnSpPr>
        <p:spPr>
          <a:xfrm flipV="1">
            <a:off x="7691120" y="1224855"/>
            <a:ext cx="1940560" cy="1492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8778C1F-A203-40A2-9145-7B62DF0262DD}"/>
              </a:ext>
            </a:extLst>
          </p:cNvPr>
          <p:cNvCxnSpPr>
            <a:cxnSpLocks/>
            <a:stCxn id="9" idx="5"/>
          </p:cNvCxnSpPr>
          <p:nvPr/>
        </p:nvCxnSpPr>
        <p:spPr>
          <a:xfrm>
            <a:off x="8361047" y="4226746"/>
            <a:ext cx="1258570" cy="627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21F74E44-ABFA-4B62-9A39-21F9A9CE16D2}"/>
              </a:ext>
            </a:extLst>
          </p:cNvPr>
          <p:cNvSpPr txBox="1"/>
          <p:nvPr/>
        </p:nvSpPr>
        <p:spPr>
          <a:xfrm>
            <a:off x="4211320" y="640080"/>
            <a:ext cx="3403600" cy="584775"/>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MAP</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15" name="Rectangle: Rounded Corners 14">
            <a:extLst>
              <a:ext uri="{FF2B5EF4-FFF2-40B4-BE49-F238E27FC236}">
                <a16:creationId xmlns:a16="http://schemas.microsoft.com/office/drawing/2014/main" id="{33BC06FB-4966-45B8-9A03-0F201C0E7B05}"/>
              </a:ext>
            </a:extLst>
          </p:cNvPr>
          <p:cNvSpPr/>
          <p:nvPr/>
        </p:nvSpPr>
        <p:spPr>
          <a:xfrm>
            <a:off x="9631680" y="2002790"/>
            <a:ext cx="1574800" cy="7366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&lt;25-33% , 1&gt;</a:t>
            </a: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(33)</a:t>
            </a: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6" name="Rectangle: Rounded Corners 15">
            <a:extLst>
              <a:ext uri="{FF2B5EF4-FFF2-40B4-BE49-F238E27FC236}">
                <a16:creationId xmlns:a16="http://schemas.microsoft.com/office/drawing/2014/main" id="{1A6C5B9D-132B-4765-8B25-12E38A21D393}"/>
              </a:ext>
            </a:extLst>
          </p:cNvPr>
          <p:cNvSpPr/>
          <p:nvPr/>
        </p:nvSpPr>
        <p:spPr>
          <a:xfrm>
            <a:off x="9631680" y="5684520"/>
            <a:ext cx="1574800" cy="7366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&lt;75-100% , 1&gt;</a:t>
            </a: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(0)</a:t>
            </a: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7" name="Rectangle: Rounded Corners 16">
            <a:extLst>
              <a:ext uri="{FF2B5EF4-FFF2-40B4-BE49-F238E27FC236}">
                <a16:creationId xmlns:a16="http://schemas.microsoft.com/office/drawing/2014/main" id="{FC1D31BF-8BF4-433D-9FDE-D20EF79DFAED}"/>
              </a:ext>
            </a:extLst>
          </p:cNvPr>
          <p:cNvSpPr/>
          <p:nvPr/>
        </p:nvSpPr>
        <p:spPr>
          <a:xfrm>
            <a:off x="9631680" y="3233420"/>
            <a:ext cx="1574800" cy="7366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&lt;33-50% , 1&gt;</a:t>
            </a: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(26)</a:t>
            </a: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8" name="Rectangle: Rounded Corners 17">
            <a:extLst>
              <a:ext uri="{FF2B5EF4-FFF2-40B4-BE49-F238E27FC236}">
                <a16:creationId xmlns:a16="http://schemas.microsoft.com/office/drawing/2014/main" id="{B28B5286-F357-451F-8D6B-F0D802B4E0BF}"/>
              </a:ext>
            </a:extLst>
          </p:cNvPr>
          <p:cNvSpPr/>
          <p:nvPr/>
        </p:nvSpPr>
        <p:spPr>
          <a:xfrm>
            <a:off x="9631680" y="4458970"/>
            <a:ext cx="1574800" cy="7366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&lt;50-75% , 1&gt;</a:t>
            </a: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(2)</a:t>
            </a: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cxnSp>
        <p:nvCxnSpPr>
          <p:cNvPr id="19" name="Straight Arrow Connector 18">
            <a:extLst>
              <a:ext uri="{FF2B5EF4-FFF2-40B4-BE49-F238E27FC236}">
                <a16:creationId xmlns:a16="http://schemas.microsoft.com/office/drawing/2014/main" id="{17A10AFE-087C-4E18-9DD3-2510C381C52F}"/>
              </a:ext>
            </a:extLst>
          </p:cNvPr>
          <p:cNvCxnSpPr>
            <a:cxnSpLocks/>
            <a:stCxn id="9" idx="7"/>
            <a:endCxn id="15" idx="1"/>
          </p:cNvCxnSpPr>
          <p:nvPr/>
        </p:nvCxnSpPr>
        <p:spPr>
          <a:xfrm flipV="1">
            <a:off x="8361047" y="2371090"/>
            <a:ext cx="1270633" cy="605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3299197-1D6D-4FF9-9368-C7BE601A3701}"/>
              </a:ext>
            </a:extLst>
          </p:cNvPr>
          <p:cNvCxnSpPr>
            <a:cxnSpLocks/>
            <a:stCxn id="9" idx="4"/>
            <a:endCxn id="16" idx="1"/>
          </p:cNvCxnSpPr>
          <p:nvPr/>
        </p:nvCxnSpPr>
        <p:spPr>
          <a:xfrm>
            <a:off x="7691120" y="4485640"/>
            <a:ext cx="1940560" cy="1567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B99D962-566D-4ECD-9E34-8A7FA372E527}"/>
              </a:ext>
            </a:extLst>
          </p:cNvPr>
          <p:cNvCxnSpPr>
            <a:cxnSpLocks/>
            <a:stCxn id="9" idx="6"/>
            <a:endCxn id="17" idx="1"/>
          </p:cNvCxnSpPr>
          <p:nvPr/>
        </p:nvCxnSpPr>
        <p:spPr>
          <a:xfrm>
            <a:off x="8638540" y="3601720"/>
            <a:ext cx="993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031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709DB5-0FB3-466A-81E2-EB86AF203523}"/>
              </a:ext>
            </a:extLst>
          </p:cNvPr>
          <p:cNvSpPr txBox="1"/>
          <p:nvPr/>
        </p:nvSpPr>
        <p:spPr>
          <a:xfrm>
            <a:off x="4927600" y="547182"/>
            <a:ext cx="3464560" cy="584775"/>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COMBINE</a:t>
            </a:r>
            <a:endParaRPr lang="en-IN" sz="2800"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Rounded Corners 5">
            <a:extLst>
              <a:ext uri="{FF2B5EF4-FFF2-40B4-BE49-F238E27FC236}">
                <a16:creationId xmlns:a16="http://schemas.microsoft.com/office/drawing/2014/main" id="{3AC7D930-8F86-4F5B-82A0-098FD495525E}"/>
              </a:ext>
            </a:extLst>
          </p:cNvPr>
          <p:cNvSpPr/>
          <p:nvPr/>
        </p:nvSpPr>
        <p:spPr>
          <a:xfrm>
            <a:off x="1503680" y="1438276"/>
            <a:ext cx="2164080" cy="582295"/>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&lt;25-33%, 1&gt;</a:t>
            </a: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2272CCF1-2B97-4D71-A7A0-FE639A0F2535}"/>
              </a:ext>
            </a:extLst>
          </p:cNvPr>
          <p:cNvSpPr/>
          <p:nvPr/>
        </p:nvSpPr>
        <p:spPr>
          <a:xfrm>
            <a:off x="1503680" y="3389630"/>
            <a:ext cx="2164080" cy="52832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&lt;0-25%, 1&gt;</a:t>
            </a: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CE02F948-3A1A-4605-AECC-9716269180D3}"/>
              </a:ext>
            </a:extLst>
          </p:cNvPr>
          <p:cNvSpPr/>
          <p:nvPr/>
        </p:nvSpPr>
        <p:spPr>
          <a:xfrm>
            <a:off x="1503680" y="2376171"/>
            <a:ext cx="2164080" cy="582295"/>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&lt;0-25%, 1&gt;</a:t>
            </a: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D177B955-61DA-4669-B2C5-B9F7C7F46108}"/>
              </a:ext>
            </a:extLst>
          </p:cNvPr>
          <p:cNvSpPr/>
          <p:nvPr/>
        </p:nvSpPr>
        <p:spPr>
          <a:xfrm>
            <a:off x="1503680" y="4349114"/>
            <a:ext cx="2164080" cy="52832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&lt;33-50%, 1&gt;</a:t>
            </a: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27897B25-6E18-47F7-8E05-5990EF649AEA}"/>
              </a:ext>
            </a:extLst>
          </p:cNvPr>
          <p:cNvSpPr/>
          <p:nvPr/>
        </p:nvSpPr>
        <p:spPr>
          <a:xfrm>
            <a:off x="1503680" y="5308598"/>
            <a:ext cx="2164080" cy="52832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&lt;0-25%, 1&gt;</a:t>
            </a: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1" name="Oval 10">
            <a:extLst>
              <a:ext uri="{FF2B5EF4-FFF2-40B4-BE49-F238E27FC236}">
                <a16:creationId xmlns:a16="http://schemas.microsoft.com/office/drawing/2014/main" id="{05B383DD-A6CF-4CAB-8D84-3629D6FE886E}"/>
              </a:ext>
            </a:extLst>
          </p:cNvPr>
          <p:cNvSpPr/>
          <p:nvPr/>
        </p:nvSpPr>
        <p:spPr>
          <a:xfrm>
            <a:off x="5425442" y="2548194"/>
            <a:ext cx="2367280" cy="1900171"/>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sz="2400"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COMBINE</a:t>
            </a:r>
            <a:endParaRPr lang="en-IN" sz="2400"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sz="2400"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&amp;</a:t>
            </a:r>
          </a:p>
          <a:p>
            <a:pPr algn="ctr"/>
            <a:r>
              <a:rPr lang="en-US" sz="2400"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SHUFFLE,</a:t>
            </a:r>
          </a:p>
          <a:p>
            <a:pPr algn="ctr"/>
            <a:r>
              <a:rPr lang="en-US" sz="2400"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SORT</a:t>
            </a:r>
          </a:p>
          <a:p>
            <a:pPr algn="ctr"/>
            <a:endParaRPr lang="en-US" sz="2400"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cxnSp>
        <p:nvCxnSpPr>
          <p:cNvPr id="12" name="Straight Arrow Connector 11">
            <a:extLst>
              <a:ext uri="{FF2B5EF4-FFF2-40B4-BE49-F238E27FC236}">
                <a16:creationId xmlns:a16="http://schemas.microsoft.com/office/drawing/2014/main" id="{A4AA5AC8-25AA-442B-B747-A9A733965880}"/>
              </a:ext>
            </a:extLst>
          </p:cNvPr>
          <p:cNvCxnSpPr>
            <a:cxnSpLocks/>
          </p:cNvCxnSpPr>
          <p:nvPr/>
        </p:nvCxnSpPr>
        <p:spPr>
          <a:xfrm>
            <a:off x="3743960" y="1748156"/>
            <a:ext cx="2164080" cy="919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F2CB115-3A11-4C7A-9571-654B6CDF5AAE}"/>
              </a:ext>
            </a:extLst>
          </p:cNvPr>
          <p:cNvCxnSpPr>
            <a:cxnSpLocks/>
          </p:cNvCxnSpPr>
          <p:nvPr/>
        </p:nvCxnSpPr>
        <p:spPr>
          <a:xfrm flipV="1">
            <a:off x="3779520" y="4365368"/>
            <a:ext cx="2265680" cy="11108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DA655C4-5A40-449C-8F26-DE900D26007E}"/>
              </a:ext>
            </a:extLst>
          </p:cNvPr>
          <p:cNvCxnSpPr>
            <a:cxnSpLocks/>
          </p:cNvCxnSpPr>
          <p:nvPr/>
        </p:nvCxnSpPr>
        <p:spPr>
          <a:xfrm>
            <a:off x="3789680" y="2648585"/>
            <a:ext cx="1645920" cy="443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BFC654BB-A4F7-49FC-AFDE-6FC8CFF95D25}"/>
              </a:ext>
            </a:extLst>
          </p:cNvPr>
          <p:cNvCxnSpPr>
            <a:cxnSpLocks/>
          </p:cNvCxnSpPr>
          <p:nvPr/>
        </p:nvCxnSpPr>
        <p:spPr>
          <a:xfrm>
            <a:off x="3779520" y="3605213"/>
            <a:ext cx="15544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3CFA524-8020-4877-A90D-D9E97A09DDFC}"/>
              </a:ext>
            </a:extLst>
          </p:cNvPr>
          <p:cNvCxnSpPr>
            <a:cxnSpLocks/>
          </p:cNvCxnSpPr>
          <p:nvPr/>
        </p:nvCxnSpPr>
        <p:spPr>
          <a:xfrm flipV="1">
            <a:off x="3789680" y="4142484"/>
            <a:ext cx="1788160" cy="4457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E128B243-9152-43B9-B201-BA146433D4BE}"/>
              </a:ext>
            </a:extLst>
          </p:cNvPr>
          <p:cNvSpPr txBox="1"/>
          <p:nvPr/>
        </p:nvSpPr>
        <p:spPr>
          <a:xfrm>
            <a:off x="2057400" y="5836918"/>
            <a:ext cx="553720" cy="923330"/>
          </a:xfrm>
          <a:prstGeom prst="rect">
            <a:avLst/>
          </a:prstGeom>
          <a:noFill/>
        </p:spPr>
        <p:txBody>
          <a:bodyPr wrap="square" rtlCol="0">
            <a:spAutoFit/>
          </a:bodyPr>
          <a:lstStyle/>
          <a:p>
            <a:pPr algn="ctr"/>
            <a:r>
              <a:rPr lang="en-US" dirty="0"/>
              <a:t>.</a:t>
            </a:r>
          </a:p>
          <a:p>
            <a:pPr algn="ctr"/>
            <a:r>
              <a:rPr lang="en-US" dirty="0"/>
              <a:t>.</a:t>
            </a:r>
          </a:p>
          <a:p>
            <a:pPr algn="ctr"/>
            <a:r>
              <a:rPr lang="en-US" dirty="0"/>
              <a:t>.</a:t>
            </a:r>
            <a:endParaRPr lang="en-IN" dirty="0"/>
          </a:p>
        </p:txBody>
      </p:sp>
      <p:sp>
        <p:nvSpPr>
          <p:cNvPr id="22" name="Rectangle: Rounded Corners 21">
            <a:extLst>
              <a:ext uri="{FF2B5EF4-FFF2-40B4-BE49-F238E27FC236}">
                <a16:creationId xmlns:a16="http://schemas.microsoft.com/office/drawing/2014/main" id="{FF6CA8A4-B46C-471E-A82E-D2C84A017FAF}"/>
              </a:ext>
            </a:extLst>
          </p:cNvPr>
          <p:cNvSpPr/>
          <p:nvPr/>
        </p:nvSpPr>
        <p:spPr>
          <a:xfrm>
            <a:off x="9403080" y="1720554"/>
            <a:ext cx="2164080" cy="581721"/>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&lt;0-25% , 1,1,1…&gt;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3" name="Rectangle: Rounded Corners 22">
            <a:extLst>
              <a:ext uri="{FF2B5EF4-FFF2-40B4-BE49-F238E27FC236}">
                <a16:creationId xmlns:a16="http://schemas.microsoft.com/office/drawing/2014/main" id="{1B88B72E-C101-4312-A1A4-2DA5102E6BD1}"/>
              </a:ext>
            </a:extLst>
          </p:cNvPr>
          <p:cNvSpPr/>
          <p:nvPr/>
        </p:nvSpPr>
        <p:spPr>
          <a:xfrm>
            <a:off x="9403080" y="2836256"/>
            <a:ext cx="2164080" cy="581721"/>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&lt;25-33% , 1,1,1…&gt;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5" name="Rectangle: Rounded Corners 24">
            <a:extLst>
              <a:ext uri="{FF2B5EF4-FFF2-40B4-BE49-F238E27FC236}">
                <a16:creationId xmlns:a16="http://schemas.microsoft.com/office/drawing/2014/main" id="{7EB99D33-C341-401D-A0E4-F9C65CFF1E3F}"/>
              </a:ext>
            </a:extLst>
          </p:cNvPr>
          <p:cNvSpPr/>
          <p:nvPr/>
        </p:nvSpPr>
        <p:spPr>
          <a:xfrm>
            <a:off x="9403080" y="4006534"/>
            <a:ext cx="2164080" cy="581721"/>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&lt;33-50% , 1,1,1…&gt;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6" name="Rectangle: Rounded Corners 25">
            <a:extLst>
              <a:ext uri="{FF2B5EF4-FFF2-40B4-BE49-F238E27FC236}">
                <a16:creationId xmlns:a16="http://schemas.microsoft.com/office/drawing/2014/main" id="{15E7D714-7926-42BA-B3F3-4A4C331F71CF}"/>
              </a:ext>
            </a:extLst>
          </p:cNvPr>
          <p:cNvSpPr/>
          <p:nvPr/>
        </p:nvSpPr>
        <p:spPr>
          <a:xfrm>
            <a:off x="9403080" y="5138510"/>
            <a:ext cx="2164080" cy="581721"/>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&lt;50-75% , 1,1&gt;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cxnSp>
        <p:nvCxnSpPr>
          <p:cNvPr id="4" name="Straight Arrow Connector 3">
            <a:extLst>
              <a:ext uri="{FF2B5EF4-FFF2-40B4-BE49-F238E27FC236}">
                <a16:creationId xmlns:a16="http://schemas.microsoft.com/office/drawing/2014/main" id="{BB0072DF-96CA-4968-A631-D3DA7CB7A801}"/>
              </a:ext>
            </a:extLst>
          </p:cNvPr>
          <p:cNvCxnSpPr>
            <a:endCxn id="22" idx="1"/>
          </p:cNvCxnSpPr>
          <p:nvPr/>
        </p:nvCxnSpPr>
        <p:spPr>
          <a:xfrm flipV="1">
            <a:off x="7203440" y="2011415"/>
            <a:ext cx="2199640" cy="6371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29E319C-E255-4B8B-9452-F617084F2F91}"/>
              </a:ext>
            </a:extLst>
          </p:cNvPr>
          <p:cNvCxnSpPr>
            <a:cxnSpLocks/>
            <a:endCxn id="23" idx="1"/>
          </p:cNvCxnSpPr>
          <p:nvPr/>
        </p:nvCxnSpPr>
        <p:spPr>
          <a:xfrm flipV="1">
            <a:off x="7749546" y="3127117"/>
            <a:ext cx="1653534" cy="55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E6F8075-9B96-4F73-B48B-8C81D6346C0F}"/>
              </a:ext>
            </a:extLst>
          </p:cNvPr>
          <p:cNvCxnSpPr>
            <a:cxnSpLocks/>
            <a:endCxn id="25" idx="1"/>
          </p:cNvCxnSpPr>
          <p:nvPr/>
        </p:nvCxnSpPr>
        <p:spPr>
          <a:xfrm>
            <a:off x="7650480" y="3990574"/>
            <a:ext cx="1752600" cy="3068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029194-BB1D-497D-903F-E5204FEA2C7E}"/>
              </a:ext>
            </a:extLst>
          </p:cNvPr>
          <p:cNvCxnSpPr>
            <a:cxnSpLocks/>
            <a:endCxn id="26" idx="1"/>
          </p:cNvCxnSpPr>
          <p:nvPr/>
        </p:nvCxnSpPr>
        <p:spPr>
          <a:xfrm>
            <a:off x="7203440" y="4339929"/>
            <a:ext cx="2199640" cy="10894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3728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F36834-04C7-4797-9430-A0E76F2A280D}"/>
              </a:ext>
            </a:extLst>
          </p:cNvPr>
          <p:cNvSpPr txBox="1"/>
          <p:nvPr/>
        </p:nvSpPr>
        <p:spPr>
          <a:xfrm>
            <a:off x="3515360" y="2844800"/>
            <a:ext cx="6461760" cy="923330"/>
          </a:xfrm>
          <a:prstGeom prst="rect">
            <a:avLst/>
          </a:prstGeom>
          <a:noFill/>
        </p:spPr>
        <p:txBody>
          <a:bodyPr wrap="square" rtlCol="0">
            <a:spAutoFit/>
          </a:bodyPr>
          <a:lstStyle/>
          <a:p>
            <a:r>
              <a:rPr lang="en-US" sz="5400" b="1" dirty="0">
                <a:latin typeface="Microsoft Tai Le" panose="020B0502040204020203" pitchFamily="34" charset="0"/>
                <a:cs typeface="Microsoft Tai Le" panose="020B0502040204020203" pitchFamily="34" charset="0"/>
              </a:rPr>
              <a:t>DATA COLLECTION</a:t>
            </a:r>
            <a:endParaRPr lang="en-IN" sz="5400" b="1" dirty="0">
              <a:latin typeface="Microsoft Tai Le" panose="020B0502040204020203" pitchFamily="34" charset="0"/>
              <a:cs typeface="Microsoft Tai Le" panose="020B0502040204020203" pitchFamily="34" charset="0"/>
            </a:endParaRPr>
          </a:p>
        </p:txBody>
      </p:sp>
    </p:spTree>
    <p:extLst>
      <p:ext uri="{BB962C8B-B14F-4D97-AF65-F5344CB8AC3E}">
        <p14:creationId xmlns:p14="http://schemas.microsoft.com/office/powerpoint/2010/main" val="2910619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C7CE16-306D-401D-9F6A-ECCD580D6088}"/>
              </a:ext>
            </a:extLst>
          </p:cNvPr>
          <p:cNvSpPr/>
          <p:nvPr/>
        </p:nvSpPr>
        <p:spPr>
          <a:xfrm>
            <a:off x="2286000" y="544810"/>
            <a:ext cx="5720079" cy="646331"/>
          </a:xfrm>
          <a:prstGeom prst="rect">
            <a:avLst/>
          </a:prstGeom>
        </p:spPr>
        <p:txBody>
          <a:bodyPr wrap="square">
            <a:spAutoFit/>
          </a:bodyPr>
          <a:lstStyle/>
          <a:p>
            <a:pPr algn="ctr"/>
            <a:r>
              <a:rPr lang="en-US" sz="3600" dirty="0">
                <a:solidFill>
                  <a:schemeClr val="tx2">
                    <a:lumMod val="50000"/>
                  </a:schemeClr>
                </a:solidFill>
              </a:rPr>
              <a:t>				</a:t>
            </a:r>
            <a:r>
              <a:rPr lang="en-US" sz="3600" b="1" dirty="0">
                <a:solidFill>
                  <a:schemeClr val="tx2">
                    <a:lumMod val="50000"/>
                  </a:schemeClr>
                </a:solidFill>
                <a:latin typeface="Microsoft Tai Le" panose="020B0502040204020203" pitchFamily="34" charset="0"/>
                <a:cs typeface="Microsoft Tai Le" panose="020B0502040204020203" pitchFamily="34" charset="0"/>
              </a:rPr>
              <a:t>MAP - REDUCE</a:t>
            </a:r>
            <a:endParaRPr lang="en-IN" sz="3600" dirty="0">
              <a:solidFill>
                <a:schemeClr val="tx2">
                  <a:lumMod val="50000"/>
                </a:schemeClr>
              </a:solidFill>
              <a:latin typeface="Microsoft Tai Le" panose="020B0502040204020203" pitchFamily="34" charset="0"/>
              <a:cs typeface="Microsoft Tai Le" panose="020B0502040204020203" pitchFamily="34" charset="0"/>
            </a:endParaRPr>
          </a:p>
        </p:txBody>
      </p:sp>
      <p:pic>
        <p:nvPicPr>
          <p:cNvPr id="2" name="Picture 1">
            <a:extLst>
              <a:ext uri="{FF2B5EF4-FFF2-40B4-BE49-F238E27FC236}">
                <a16:creationId xmlns:a16="http://schemas.microsoft.com/office/drawing/2014/main" id="{168793CA-EB77-4142-BF0D-4F82DD6025EC}"/>
              </a:ext>
            </a:extLst>
          </p:cNvPr>
          <p:cNvPicPr>
            <a:picLocks noChangeAspect="1"/>
          </p:cNvPicPr>
          <p:nvPr/>
        </p:nvPicPr>
        <p:blipFill>
          <a:blip r:embed="rId3"/>
          <a:stretch>
            <a:fillRect/>
          </a:stretch>
        </p:blipFill>
        <p:spPr>
          <a:xfrm>
            <a:off x="1836014" y="1737360"/>
            <a:ext cx="8519971" cy="4179590"/>
          </a:xfrm>
          <a:prstGeom prst="rect">
            <a:avLst/>
          </a:prstGeom>
          <a:ln>
            <a:solidFill>
              <a:schemeClr val="bg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0688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DE31C0-CD37-4642-875C-FDCD8A65F9FD}"/>
              </a:ext>
            </a:extLst>
          </p:cNvPr>
          <p:cNvSpPr txBox="1"/>
          <p:nvPr/>
        </p:nvSpPr>
        <p:spPr>
          <a:xfrm>
            <a:off x="4612640" y="440551"/>
            <a:ext cx="3464560" cy="584775"/>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REDUCE</a:t>
            </a:r>
            <a:endParaRPr lang="en-IN" sz="2800" b="1" dirty="0">
              <a:latin typeface="Tahoma" panose="020B0604030504040204" pitchFamily="34" charset="0"/>
              <a:ea typeface="Tahoma" panose="020B0604030504040204" pitchFamily="34" charset="0"/>
              <a:cs typeface="Tahoma" panose="020B0604030504040204" pitchFamily="34" charset="0"/>
            </a:endParaRPr>
          </a:p>
        </p:txBody>
      </p:sp>
      <p:sp>
        <p:nvSpPr>
          <p:cNvPr id="11" name="Oval 10">
            <a:extLst>
              <a:ext uri="{FF2B5EF4-FFF2-40B4-BE49-F238E27FC236}">
                <a16:creationId xmlns:a16="http://schemas.microsoft.com/office/drawing/2014/main" id="{9AB8E1A3-7102-4C90-880C-291D26C2EB36}"/>
              </a:ext>
            </a:extLst>
          </p:cNvPr>
          <p:cNvSpPr/>
          <p:nvPr/>
        </p:nvSpPr>
        <p:spPr>
          <a:xfrm>
            <a:off x="5349240" y="2397760"/>
            <a:ext cx="2199640" cy="204216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REDUCE</a:t>
            </a:r>
            <a:endParaRPr lang="en-IN" sz="2400"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4D18D56E-BCD7-4DBE-97D5-1F48ED2E4D97}"/>
              </a:ext>
            </a:extLst>
          </p:cNvPr>
          <p:cNvCxnSpPr>
            <a:cxnSpLocks/>
          </p:cNvCxnSpPr>
          <p:nvPr/>
        </p:nvCxnSpPr>
        <p:spPr>
          <a:xfrm>
            <a:off x="3616961" y="1817181"/>
            <a:ext cx="2199640" cy="646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AE01D5F7-C6FF-4093-9D31-1AEDFAEF1E5B}"/>
              </a:ext>
            </a:extLst>
          </p:cNvPr>
          <p:cNvCxnSpPr>
            <a:cxnSpLocks/>
          </p:cNvCxnSpPr>
          <p:nvPr/>
        </p:nvCxnSpPr>
        <p:spPr>
          <a:xfrm flipV="1">
            <a:off x="3601721" y="4394022"/>
            <a:ext cx="2331719" cy="8627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924318A8-1BBC-4DC4-AB63-11384914548F}"/>
              </a:ext>
            </a:extLst>
          </p:cNvPr>
          <p:cNvCxnSpPr>
            <a:cxnSpLocks/>
            <a:endCxn id="27" idx="1"/>
          </p:cNvCxnSpPr>
          <p:nvPr/>
        </p:nvCxnSpPr>
        <p:spPr>
          <a:xfrm flipV="1">
            <a:off x="7335520" y="1584304"/>
            <a:ext cx="2311400" cy="11622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02F1962D-7051-44CF-B2FD-4FACC779182D}"/>
              </a:ext>
            </a:extLst>
          </p:cNvPr>
          <p:cNvCxnSpPr>
            <a:cxnSpLocks/>
            <a:endCxn id="30" idx="1"/>
          </p:cNvCxnSpPr>
          <p:nvPr/>
        </p:nvCxnSpPr>
        <p:spPr>
          <a:xfrm>
            <a:off x="7335520" y="4068394"/>
            <a:ext cx="2311400" cy="1118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446A2E21-636D-4C37-AED0-34232595F50F}"/>
              </a:ext>
            </a:extLst>
          </p:cNvPr>
          <p:cNvSpPr/>
          <p:nvPr/>
        </p:nvSpPr>
        <p:spPr>
          <a:xfrm>
            <a:off x="1452881" y="1526321"/>
            <a:ext cx="2164080" cy="581721"/>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&lt;0-25% , 1,1,1…&gt;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AD26A3D4-70A7-4F6A-B7FA-A83076A39586}"/>
              </a:ext>
            </a:extLst>
          </p:cNvPr>
          <p:cNvSpPr/>
          <p:nvPr/>
        </p:nvSpPr>
        <p:spPr>
          <a:xfrm>
            <a:off x="1452881" y="2642023"/>
            <a:ext cx="2164080" cy="581721"/>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&lt;25-33% , 1,1,1…&gt;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3ECE0E48-6710-4C74-AA9B-7D3CF05244F2}"/>
              </a:ext>
            </a:extLst>
          </p:cNvPr>
          <p:cNvSpPr/>
          <p:nvPr/>
        </p:nvSpPr>
        <p:spPr>
          <a:xfrm>
            <a:off x="1452881" y="3812301"/>
            <a:ext cx="2164080" cy="581721"/>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&lt;33-50% , 1,1,1…&gt;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B3A80E1D-D915-4A43-8EEF-A7CBA13B5176}"/>
              </a:ext>
            </a:extLst>
          </p:cNvPr>
          <p:cNvSpPr/>
          <p:nvPr/>
        </p:nvSpPr>
        <p:spPr>
          <a:xfrm>
            <a:off x="1452881" y="4944277"/>
            <a:ext cx="2164080" cy="581721"/>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&lt;50-75% , 1,1&gt;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cxnSp>
        <p:nvCxnSpPr>
          <p:cNvPr id="22" name="Straight Arrow Connector 21">
            <a:extLst>
              <a:ext uri="{FF2B5EF4-FFF2-40B4-BE49-F238E27FC236}">
                <a16:creationId xmlns:a16="http://schemas.microsoft.com/office/drawing/2014/main" id="{EECC4B6B-0AF5-4B8A-BEFA-6BC26E71FB9D}"/>
              </a:ext>
            </a:extLst>
          </p:cNvPr>
          <p:cNvCxnSpPr>
            <a:cxnSpLocks/>
          </p:cNvCxnSpPr>
          <p:nvPr/>
        </p:nvCxnSpPr>
        <p:spPr>
          <a:xfrm flipV="1">
            <a:off x="3601721" y="3765678"/>
            <a:ext cx="1762759" cy="321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0C23110-EE14-41CF-8821-8CE8151DB843}"/>
              </a:ext>
            </a:extLst>
          </p:cNvPr>
          <p:cNvCxnSpPr>
            <a:cxnSpLocks/>
          </p:cNvCxnSpPr>
          <p:nvPr/>
        </p:nvCxnSpPr>
        <p:spPr>
          <a:xfrm>
            <a:off x="3616961" y="2933988"/>
            <a:ext cx="1732279" cy="1583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Rounded Corners 26">
            <a:extLst>
              <a:ext uri="{FF2B5EF4-FFF2-40B4-BE49-F238E27FC236}">
                <a16:creationId xmlns:a16="http://schemas.microsoft.com/office/drawing/2014/main" id="{C8ED2F36-7BDB-47D7-9D74-ABEABC1E26E8}"/>
              </a:ext>
            </a:extLst>
          </p:cNvPr>
          <p:cNvSpPr/>
          <p:nvPr/>
        </p:nvSpPr>
        <p:spPr>
          <a:xfrm>
            <a:off x="9646920" y="1216004"/>
            <a:ext cx="1574800" cy="7366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&lt;0-25% , 137&gt;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8" name="Rectangle: Rounded Corners 27">
            <a:extLst>
              <a:ext uri="{FF2B5EF4-FFF2-40B4-BE49-F238E27FC236}">
                <a16:creationId xmlns:a16="http://schemas.microsoft.com/office/drawing/2014/main" id="{5CD51009-D57A-4DFB-B048-32D3EFAD2A65}"/>
              </a:ext>
            </a:extLst>
          </p:cNvPr>
          <p:cNvSpPr/>
          <p:nvPr/>
        </p:nvSpPr>
        <p:spPr>
          <a:xfrm>
            <a:off x="9646920" y="2362239"/>
            <a:ext cx="1574800" cy="7366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&lt;25-33% , 33&gt;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29" name="Rectangle: Rounded Corners 28">
            <a:extLst>
              <a:ext uri="{FF2B5EF4-FFF2-40B4-BE49-F238E27FC236}">
                <a16:creationId xmlns:a16="http://schemas.microsoft.com/office/drawing/2014/main" id="{2F029175-FFCF-4F2E-8280-DE2A0DEAB9DD}"/>
              </a:ext>
            </a:extLst>
          </p:cNvPr>
          <p:cNvSpPr/>
          <p:nvPr/>
        </p:nvSpPr>
        <p:spPr>
          <a:xfrm>
            <a:off x="9646920" y="3592869"/>
            <a:ext cx="1574800" cy="7366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&lt;33-50% , 26&gt;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92BA28CF-82F4-4465-B524-766C144BEC47}"/>
              </a:ext>
            </a:extLst>
          </p:cNvPr>
          <p:cNvSpPr/>
          <p:nvPr/>
        </p:nvSpPr>
        <p:spPr>
          <a:xfrm>
            <a:off x="9646920" y="4818419"/>
            <a:ext cx="1574800" cy="7366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&lt;50-75% , 2&gt;</a:t>
            </a:r>
          </a:p>
          <a:p>
            <a:pPr algn="ctr"/>
            <a:endParaRPr lang="en-IN"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FFC7DC95-D25A-47F3-AA20-2FDD75DBCFF5}"/>
              </a:ext>
            </a:extLst>
          </p:cNvPr>
          <p:cNvCxnSpPr>
            <a:cxnSpLocks/>
            <a:endCxn id="29" idx="1"/>
          </p:cNvCxnSpPr>
          <p:nvPr/>
        </p:nvCxnSpPr>
        <p:spPr>
          <a:xfrm>
            <a:off x="7548880" y="3543998"/>
            <a:ext cx="2098040" cy="417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B201725-AE11-455D-95A2-1506946262C6}"/>
              </a:ext>
            </a:extLst>
          </p:cNvPr>
          <p:cNvCxnSpPr>
            <a:cxnSpLocks/>
            <a:endCxn id="28" idx="1"/>
          </p:cNvCxnSpPr>
          <p:nvPr/>
        </p:nvCxnSpPr>
        <p:spPr>
          <a:xfrm flipV="1">
            <a:off x="7487920" y="2730539"/>
            <a:ext cx="2159000" cy="3719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8644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0CB022-5B39-45D7-B4D0-D85D7EC0E405}"/>
              </a:ext>
            </a:extLst>
          </p:cNvPr>
          <p:cNvSpPr txBox="1"/>
          <p:nvPr/>
        </p:nvSpPr>
        <p:spPr>
          <a:xfrm>
            <a:off x="4699000" y="934720"/>
            <a:ext cx="2794000" cy="584775"/>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RESULT</a:t>
            </a:r>
            <a:endParaRPr lang="en-IN" sz="3200"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Rounded Corners 5">
            <a:extLst>
              <a:ext uri="{FF2B5EF4-FFF2-40B4-BE49-F238E27FC236}">
                <a16:creationId xmlns:a16="http://schemas.microsoft.com/office/drawing/2014/main" id="{038CBDDC-6FAD-4D49-B495-42C3F69E6CCC}"/>
              </a:ext>
            </a:extLst>
          </p:cNvPr>
          <p:cNvSpPr/>
          <p:nvPr/>
        </p:nvSpPr>
        <p:spPr>
          <a:xfrm>
            <a:off x="1168403" y="2372359"/>
            <a:ext cx="2926078" cy="1935481"/>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endParaRPr 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endParaRPr 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endParaRPr lang="en-US" sz="20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&lt;0-25% , 137&gt;</a:t>
            </a:r>
          </a:p>
          <a:p>
            <a:pPr algn="ctr"/>
            <a:r>
              <a:rPr 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&lt;25-33% , 33&gt;</a:t>
            </a:r>
          </a:p>
          <a:p>
            <a:pPr algn="ctr"/>
            <a:r>
              <a:rPr 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&lt;33-50% , 26&gt;</a:t>
            </a:r>
          </a:p>
          <a:p>
            <a:pPr algn="ctr"/>
            <a:r>
              <a:rPr 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&lt;50-75% , 2&gt;</a:t>
            </a:r>
          </a:p>
          <a:p>
            <a:endParaRPr 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endParaRPr 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endParaRPr 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endParaRPr lang="en-US" sz="2400"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9CB7E85-D76A-4C68-86C0-21E0C4096B85}"/>
              </a:ext>
            </a:extLst>
          </p:cNvPr>
          <p:cNvPicPr>
            <a:picLocks noChangeAspect="1"/>
          </p:cNvPicPr>
          <p:nvPr/>
        </p:nvPicPr>
        <p:blipFill>
          <a:blip r:embed="rId2"/>
          <a:stretch>
            <a:fillRect/>
          </a:stretch>
        </p:blipFill>
        <p:spPr>
          <a:xfrm>
            <a:off x="4891622" y="2469433"/>
            <a:ext cx="2205555" cy="1575396"/>
          </a:xfrm>
          <a:prstGeom prst="rect">
            <a:avLst/>
          </a:prstGeom>
          <a:ln>
            <a:solidFill>
              <a:schemeClr val="bg2">
                <a:lumMod val="50000"/>
              </a:schemeClr>
            </a:solid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A8750D5-4C06-4EEA-BB41-8EDE1C701069}"/>
              </a:ext>
            </a:extLst>
          </p:cNvPr>
          <p:cNvPicPr>
            <a:picLocks noChangeAspect="1"/>
          </p:cNvPicPr>
          <p:nvPr/>
        </p:nvPicPr>
        <p:blipFill>
          <a:blip r:embed="rId3"/>
          <a:stretch>
            <a:fillRect/>
          </a:stretch>
        </p:blipFill>
        <p:spPr>
          <a:xfrm>
            <a:off x="7894318" y="1606430"/>
            <a:ext cx="2781443" cy="4661140"/>
          </a:xfrm>
          <a:prstGeom prst="rect">
            <a:avLst/>
          </a:prstGeom>
          <a:ln>
            <a:solidFill>
              <a:schemeClr val="bg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8961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D05ED6-6963-4F83-88EC-637820FD8F54}"/>
              </a:ext>
            </a:extLst>
          </p:cNvPr>
          <p:cNvPicPr>
            <a:picLocks noChangeAspect="1"/>
          </p:cNvPicPr>
          <p:nvPr/>
        </p:nvPicPr>
        <p:blipFill rotWithShape="1">
          <a:blip r:embed="rId2">
            <a:extLst>
              <a:ext uri="{28A0092B-C50C-407E-A947-70E740481C1C}">
                <a14:useLocalDpi xmlns:a14="http://schemas.microsoft.com/office/drawing/2010/main" val="0"/>
              </a:ext>
            </a:extLst>
          </a:blip>
          <a:srcRect b="8178"/>
          <a:stretch/>
        </p:blipFill>
        <p:spPr>
          <a:xfrm>
            <a:off x="1438275" y="1333523"/>
            <a:ext cx="9747792" cy="502773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7D78066-9814-4742-9E88-1B25A3960BF2}"/>
              </a:ext>
            </a:extLst>
          </p:cNvPr>
          <p:cNvSpPr txBox="1"/>
          <p:nvPr/>
        </p:nvSpPr>
        <p:spPr>
          <a:xfrm>
            <a:off x="2952751" y="619148"/>
            <a:ext cx="6467474" cy="523220"/>
          </a:xfrm>
          <a:prstGeom prst="rect">
            <a:avLst/>
          </a:prstGeom>
          <a:noFill/>
        </p:spPr>
        <p:txBody>
          <a:bodyPr wrap="square"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Average Green Cover in Bangalore</a:t>
            </a:r>
            <a:endParaRPr lang="en-IN" sz="28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63484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77C9DA-C233-42FA-9ADD-6C9D55F2E5FE}"/>
              </a:ext>
            </a:extLst>
          </p:cNvPr>
          <p:cNvSpPr/>
          <p:nvPr/>
        </p:nvSpPr>
        <p:spPr>
          <a:xfrm>
            <a:off x="4470400" y="623054"/>
            <a:ext cx="2868650" cy="523220"/>
          </a:xfrm>
          <a:prstGeom prst="rect">
            <a:avLst/>
          </a:prstGeom>
        </p:spPr>
        <p:txBody>
          <a:bodyPr wrap="square">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REFERENCE</a:t>
            </a:r>
            <a:endParaRPr lang="en-IN" b="1" dirty="0">
              <a:latin typeface="Tahoma" panose="020B0604030504040204" pitchFamily="34" charset="0"/>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547CDC1B-4D86-4D74-B8D1-D5B63842DB6C}"/>
              </a:ext>
            </a:extLst>
          </p:cNvPr>
          <p:cNvSpPr/>
          <p:nvPr/>
        </p:nvSpPr>
        <p:spPr>
          <a:xfrm>
            <a:off x="1635760" y="1924596"/>
            <a:ext cx="9763760" cy="923330"/>
          </a:xfrm>
          <a:prstGeom prst="rect">
            <a:avLst/>
          </a:prstGeom>
        </p:spPr>
        <p:txBody>
          <a:bodyPr wrap="square">
            <a:spAutoFit/>
          </a:bodyPr>
          <a:lstStyle/>
          <a:p>
            <a:r>
              <a:rPr lang="en-IN" b="1" dirty="0">
                <a:solidFill>
                  <a:srgbClr val="0070C0"/>
                </a:solidFill>
                <a:hlinkClick r:id="rId2">
                  <a:extLst>
                    <a:ext uri="{A12FA001-AC4F-418D-AE19-62706E023703}">
                      <ahyp:hlinkClr xmlns:ahyp="http://schemas.microsoft.com/office/drawing/2018/hyperlinkcolor" val="tx"/>
                    </a:ext>
                  </a:extLst>
                </a:hlinkClick>
              </a:rPr>
              <a:t>https://www.researchgate.net/profile/T_V_Ramachandra/publication/318253283_Green_to_gray_Silicon_Valley_of_India/links/5a8d14f5458515a4068b2749/Green-to-gray-Silicon-Valley-of-India.pdf</a:t>
            </a:r>
            <a:endParaRPr lang="en-IN" b="1" dirty="0">
              <a:solidFill>
                <a:srgbClr val="0070C0"/>
              </a:solidFill>
            </a:endParaRPr>
          </a:p>
        </p:txBody>
      </p:sp>
      <p:sp>
        <p:nvSpPr>
          <p:cNvPr id="7" name="TextBox 6">
            <a:extLst>
              <a:ext uri="{FF2B5EF4-FFF2-40B4-BE49-F238E27FC236}">
                <a16:creationId xmlns:a16="http://schemas.microsoft.com/office/drawing/2014/main" id="{E83976B3-E254-45EA-9286-2302C044E334}"/>
              </a:ext>
            </a:extLst>
          </p:cNvPr>
          <p:cNvSpPr txBox="1"/>
          <p:nvPr/>
        </p:nvSpPr>
        <p:spPr>
          <a:xfrm>
            <a:off x="1750060" y="3429000"/>
            <a:ext cx="9535160" cy="830997"/>
          </a:xfrm>
          <a:prstGeom prst="rect">
            <a:avLst/>
          </a:prstGeom>
          <a:noFill/>
        </p:spPr>
        <p:txBody>
          <a:bodyPr wrap="square" rtlCol="0">
            <a:spAutoFit/>
          </a:bodyPr>
          <a:lstStyle/>
          <a:p>
            <a:pPr algn="ctr"/>
            <a:r>
              <a:rPr lang="en-US" sz="2400" b="1" dirty="0">
                <a:latin typeface="Calibri" panose="020F0502020204030204" pitchFamily="34" charset="0"/>
                <a:cs typeface="Calibri" panose="020F0502020204030204" pitchFamily="34" charset="0"/>
              </a:rPr>
              <a:t>“The dense vegetation cover of 68.27% (in 1973) has declined to</a:t>
            </a:r>
          </a:p>
          <a:p>
            <a:pPr algn="ctr"/>
            <a:r>
              <a:rPr lang="en-US" sz="2400" b="1" dirty="0">
                <a:latin typeface="Calibri" panose="020F0502020204030204" pitchFamily="34" charset="0"/>
                <a:cs typeface="Calibri" panose="020F0502020204030204" pitchFamily="34" charset="0"/>
              </a:rPr>
              <a:t> less than 25% (in 2012).”</a:t>
            </a:r>
            <a:endParaRPr lang="en-IN"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4013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5D720B-0302-4950-BF8D-942000890C88}"/>
              </a:ext>
            </a:extLst>
          </p:cNvPr>
          <p:cNvSpPr/>
          <p:nvPr/>
        </p:nvSpPr>
        <p:spPr>
          <a:xfrm>
            <a:off x="1219200" y="2124055"/>
            <a:ext cx="10332720" cy="3416320"/>
          </a:xfrm>
          <a:prstGeom prst="rect">
            <a:avLst/>
          </a:prstGeom>
        </p:spPr>
        <p:txBody>
          <a:bodyPr wrap="square">
            <a:spAutoFit/>
          </a:bodyPr>
          <a:lstStyle/>
          <a:p>
            <a:r>
              <a:rPr lang="en-IN" sz="2000" dirty="0">
                <a:latin typeface="Calibri" panose="020F0502020204030204" pitchFamily="34" charset="0"/>
                <a:cs typeface="Calibri" panose="020F0502020204030204" pitchFamily="34" charset="0"/>
              </a:rPr>
              <a:t>Ramachandra, T V &amp; </a:t>
            </a:r>
            <a:r>
              <a:rPr lang="en-IN" sz="2000" dirty="0" err="1">
                <a:latin typeface="Calibri" panose="020F0502020204030204" pitchFamily="34" charset="0"/>
                <a:cs typeface="Calibri" panose="020F0502020204030204" pitchFamily="34" charset="0"/>
              </a:rPr>
              <a:t>Aithal</a:t>
            </a:r>
            <a:r>
              <a:rPr lang="en-IN" sz="2000" dirty="0">
                <a:latin typeface="Calibri" panose="020F0502020204030204" pitchFamily="34" charset="0"/>
                <a:cs typeface="Calibri" panose="020F0502020204030204" pitchFamily="34" charset="0"/>
              </a:rPr>
              <a:t>, </a:t>
            </a:r>
            <a:r>
              <a:rPr lang="en-IN" sz="2000" dirty="0" err="1">
                <a:latin typeface="Calibri" panose="020F0502020204030204" pitchFamily="34" charset="0"/>
                <a:cs typeface="Calibri" panose="020F0502020204030204" pitchFamily="34" charset="0"/>
              </a:rPr>
              <a:t>Dr.</a:t>
            </a:r>
            <a:r>
              <a:rPr lang="en-IN" sz="2000" dirty="0">
                <a:latin typeface="Calibri" panose="020F0502020204030204" pitchFamily="34" charset="0"/>
                <a:cs typeface="Calibri" panose="020F0502020204030204" pitchFamily="34" charset="0"/>
              </a:rPr>
              <a:t> Bharath &amp; Kulkarni, </a:t>
            </a:r>
            <a:r>
              <a:rPr lang="en-IN" sz="2000" dirty="0" err="1">
                <a:latin typeface="Calibri" panose="020F0502020204030204" pitchFamily="34" charset="0"/>
                <a:cs typeface="Calibri" panose="020F0502020204030204" pitchFamily="34" charset="0"/>
              </a:rPr>
              <a:t>Gouri</a:t>
            </a:r>
            <a:r>
              <a:rPr lang="en-IN" sz="2000" dirty="0">
                <a:latin typeface="Calibri" panose="020F0502020204030204" pitchFamily="34" charset="0"/>
                <a:cs typeface="Calibri" panose="020F0502020204030204" pitchFamily="34" charset="0"/>
              </a:rPr>
              <a:t> &amp; </a:t>
            </a:r>
            <a:r>
              <a:rPr lang="en-IN" sz="2000" dirty="0" err="1">
                <a:latin typeface="Calibri" panose="020F0502020204030204" pitchFamily="34" charset="0"/>
                <a:cs typeface="Calibri" panose="020F0502020204030204" pitchFamily="34" charset="0"/>
              </a:rPr>
              <a:t>Shivamurthy</a:t>
            </a:r>
            <a:r>
              <a:rPr lang="en-IN" sz="2000" dirty="0">
                <a:latin typeface="Calibri" panose="020F0502020204030204" pitchFamily="34" charset="0"/>
                <a:cs typeface="Calibri" panose="020F0502020204030204" pitchFamily="34" charset="0"/>
              </a:rPr>
              <a:t>, Vinay. (2017). GREEN SPACES IN BENGALURU: QUANTIFICATION THROUGH GEOSPATIAL TECHNIQUES. Indian Forester. 143. 307-320.</a:t>
            </a:r>
          </a:p>
          <a:p>
            <a:r>
              <a:rPr lang="en-IN" b="1" dirty="0">
                <a:solidFill>
                  <a:srgbClr val="0033CC"/>
                </a:solidFill>
                <a:latin typeface="+mj-lt"/>
                <a:cs typeface="Calibri Light" panose="020F0302020204030204" pitchFamily="34" charset="0"/>
                <a:hlinkClick r:id="rId3">
                  <a:extLst>
                    <a:ext uri="{A12FA001-AC4F-418D-AE19-62706E023703}">
                      <ahyp:hlinkClr xmlns:ahyp="http://schemas.microsoft.com/office/drawing/2018/hyperlinkcolor" val="tx"/>
                    </a:ext>
                  </a:extLst>
                </a:hlinkClick>
              </a:rPr>
              <a:t>https://www.researchgate.net/publication/315670439_GREEN_SPACES_IN_BENGALURU_QUANTIFICATION_THROUGH_GEOSPATIAL_TECHNIQUES</a:t>
            </a:r>
            <a:endParaRPr lang="en-IN" b="1" dirty="0">
              <a:solidFill>
                <a:srgbClr val="0033CC"/>
              </a:solidFill>
              <a:latin typeface="+mj-lt"/>
              <a:cs typeface="Calibri Light" panose="020F0302020204030204" pitchFamily="34" charset="0"/>
            </a:endParaRPr>
          </a:p>
          <a:p>
            <a:endParaRPr lang="en-IN" b="1" dirty="0">
              <a:solidFill>
                <a:srgbClr val="0033CC"/>
              </a:solidFill>
              <a:latin typeface="Calibri Light" panose="020F0302020204030204" pitchFamily="34" charset="0"/>
              <a:cs typeface="Calibri Light" panose="020F0302020204030204" pitchFamily="34" charset="0"/>
            </a:endParaRPr>
          </a:p>
          <a:p>
            <a:endParaRPr lang="en-IN" dirty="0"/>
          </a:p>
          <a:p>
            <a:pPr algn="ctr"/>
            <a:r>
              <a:rPr lang="en-US" sz="2400" dirty="0">
                <a:latin typeface="Calibri" panose="020F0502020204030204" pitchFamily="34" charset="0"/>
                <a:cs typeface="Calibri" panose="020F0502020204030204" pitchFamily="34" charset="0"/>
              </a:rPr>
              <a:t>“Overall improvements in human well-being in urban areas necessitate at least 33% green space that ensures at least 1.15 trees/person.”</a:t>
            </a:r>
          </a:p>
          <a:p>
            <a:endParaRPr lang="en-US" dirty="0">
              <a:latin typeface="Calibri" panose="020F0502020204030204" pitchFamily="34" charset="0"/>
              <a:cs typeface="Calibri" panose="020F0502020204030204" pitchFamily="34" charset="0"/>
            </a:endParaRPr>
          </a:p>
          <a:p>
            <a:endParaRPr lang="en-US" dirty="0"/>
          </a:p>
        </p:txBody>
      </p:sp>
      <p:sp>
        <p:nvSpPr>
          <p:cNvPr id="6" name="TextBox 5">
            <a:extLst>
              <a:ext uri="{FF2B5EF4-FFF2-40B4-BE49-F238E27FC236}">
                <a16:creationId xmlns:a16="http://schemas.microsoft.com/office/drawing/2014/main" id="{F2D0C15E-5C7D-42AE-800E-01F07245165C}"/>
              </a:ext>
            </a:extLst>
          </p:cNvPr>
          <p:cNvSpPr txBox="1"/>
          <p:nvPr/>
        </p:nvSpPr>
        <p:spPr>
          <a:xfrm>
            <a:off x="4790440" y="830898"/>
            <a:ext cx="2611120" cy="523220"/>
          </a:xfrm>
          <a:prstGeom prst="rect">
            <a:avLst/>
          </a:prstGeom>
          <a:noFill/>
        </p:spPr>
        <p:txBody>
          <a:bodyPr wrap="square" rtlCol="0">
            <a:spAutoFit/>
          </a:bodyPr>
          <a:lstStyle/>
          <a:p>
            <a:pPr algn="ctr"/>
            <a:r>
              <a:rPr lang="en-US" sz="2800" b="1" dirty="0">
                <a:latin typeface="Tahoma" panose="020B0604030504040204" pitchFamily="34" charset="0"/>
                <a:ea typeface="Tahoma" panose="020B0604030504040204" pitchFamily="34" charset="0"/>
                <a:cs typeface="Tahoma" panose="020B0604030504040204" pitchFamily="34" charset="0"/>
              </a:rPr>
              <a:t>REFERENCE</a:t>
            </a:r>
            <a:endParaRPr lang="en-IN" sz="2800"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06461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7459207-A293-463F-A3FD-BFD6657205C9}"/>
              </a:ext>
            </a:extLst>
          </p:cNvPr>
          <p:cNvSpPr txBox="1">
            <a:spLocks/>
          </p:cNvSpPr>
          <p:nvPr/>
        </p:nvSpPr>
        <p:spPr>
          <a:xfrm>
            <a:off x="1638300" y="2745379"/>
            <a:ext cx="8915399" cy="1126283"/>
          </a:xfrm>
          <a:prstGeom prst="rect">
            <a:avLst/>
          </a:prstGeom>
        </p:spPr>
        <p:txBody>
          <a:bodyPr spcFirstLastPara="1" vert="horz" wrap="square" lIns="91425" tIns="91425" rIns="91425" bIns="91425" rtlCol="0" anchor="t" anchorCtr="0">
            <a:normAutofit/>
          </a:bodyPr>
          <a:lstStyle>
            <a:lvl1pPr marL="609585" lvl="0" indent="-423323" algn="l" defTabSz="457200" rtl="0" eaLnBrk="1" latinLnBrk="0" hangingPunct="1">
              <a:spcBef>
                <a:spcPts val="0"/>
              </a:spcBef>
              <a:spcAft>
                <a:spcPts val="0"/>
              </a:spcAft>
              <a:buClr>
                <a:schemeClr val="accent1"/>
              </a:buClr>
              <a:buSzPts val="1400"/>
              <a:buFont typeface="Wingdings 3" charset="2"/>
              <a:buChar char="●"/>
              <a:defRPr sz="1867" kern="1200">
                <a:solidFill>
                  <a:schemeClr val="tx1">
                    <a:lumMod val="75000"/>
                    <a:lumOff val="25000"/>
                  </a:schemeClr>
                </a:solidFill>
                <a:latin typeface="+mn-lt"/>
                <a:ea typeface="+mn-ea"/>
                <a:cs typeface="+mn-cs"/>
              </a:defRPr>
            </a:lvl1pPr>
            <a:lvl2pPr marL="1219170" lvl="1" indent="-406390" algn="l" defTabSz="457200" rtl="0" eaLnBrk="1" latinLnBrk="0" hangingPunct="1">
              <a:spcBef>
                <a:spcPts val="2133"/>
              </a:spcBef>
              <a:spcAft>
                <a:spcPts val="0"/>
              </a:spcAft>
              <a:buClr>
                <a:schemeClr val="accent1"/>
              </a:buClr>
              <a:buSzPts val="1200"/>
              <a:buFont typeface="Wingdings 3" charset="2"/>
              <a:buChar char="○"/>
              <a:defRPr sz="1600" kern="1200">
                <a:solidFill>
                  <a:schemeClr val="tx1">
                    <a:lumMod val="75000"/>
                    <a:lumOff val="25000"/>
                  </a:schemeClr>
                </a:solidFill>
                <a:latin typeface="+mn-lt"/>
                <a:ea typeface="+mn-ea"/>
                <a:cs typeface="+mn-cs"/>
              </a:defRPr>
            </a:lvl2pPr>
            <a:lvl3pPr marL="1828754" lvl="2" indent="-406390" algn="l" defTabSz="457200" rtl="0" eaLnBrk="1" latinLnBrk="0" hangingPunct="1">
              <a:spcBef>
                <a:spcPts val="2133"/>
              </a:spcBef>
              <a:spcAft>
                <a:spcPts val="0"/>
              </a:spcAft>
              <a:buClr>
                <a:schemeClr val="accent1"/>
              </a:buClr>
              <a:buSzPts val="1200"/>
              <a:buFont typeface="Wingdings 3" charset="2"/>
              <a:buChar char="■"/>
              <a:defRPr sz="1600" kern="1200">
                <a:solidFill>
                  <a:schemeClr val="tx1">
                    <a:lumMod val="75000"/>
                    <a:lumOff val="25000"/>
                  </a:schemeClr>
                </a:solidFill>
                <a:latin typeface="+mn-lt"/>
                <a:ea typeface="+mn-ea"/>
                <a:cs typeface="+mn-cs"/>
              </a:defRPr>
            </a:lvl3pPr>
            <a:lvl4pPr marL="2438339" lvl="3" indent="-406390" algn="l" defTabSz="457200" rtl="0" eaLnBrk="1" latinLnBrk="0" hangingPunct="1">
              <a:spcBef>
                <a:spcPts val="2133"/>
              </a:spcBef>
              <a:spcAft>
                <a:spcPts val="0"/>
              </a:spcAft>
              <a:buClr>
                <a:schemeClr val="accent1"/>
              </a:buClr>
              <a:buSzPts val="1200"/>
              <a:buFont typeface="Wingdings 3" charset="2"/>
              <a:buChar char="●"/>
              <a:defRPr sz="1600" kern="1200">
                <a:solidFill>
                  <a:schemeClr val="tx1">
                    <a:lumMod val="75000"/>
                    <a:lumOff val="25000"/>
                  </a:schemeClr>
                </a:solidFill>
                <a:latin typeface="+mn-lt"/>
                <a:ea typeface="+mn-ea"/>
                <a:cs typeface="+mn-cs"/>
              </a:defRPr>
            </a:lvl4pPr>
            <a:lvl5pPr marL="3047924" lvl="4" indent="-406390" algn="l" defTabSz="457200" rtl="0" eaLnBrk="1" latinLnBrk="0" hangingPunct="1">
              <a:spcBef>
                <a:spcPts val="2133"/>
              </a:spcBef>
              <a:spcAft>
                <a:spcPts val="0"/>
              </a:spcAft>
              <a:buClr>
                <a:schemeClr val="accent1"/>
              </a:buClr>
              <a:buSzPts val="1200"/>
              <a:buFont typeface="Wingdings 3" charset="2"/>
              <a:buChar char="○"/>
              <a:defRPr sz="1600" kern="1200">
                <a:solidFill>
                  <a:schemeClr val="tx1">
                    <a:lumMod val="75000"/>
                    <a:lumOff val="25000"/>
                  </a:schemeClr>
                </a:solidFill>
                <a:latin typeface="+mn-lt"/>
                <a:ea typeface="+mn-ea"/>
                <a:cs typeface="+mn-cs"/>
              </a:defRPr>
            </a:lvl5pPr>
            <a:lvl6pPr marL="3657509" lvl="5" indent="-406390" algn="l" defTabSz="457200" rtl="0" eaLnBrk="1" latinLnBrk="0" hangingPunct="1">
              <a:spcBef>
                <a:spcPts val="2133"/>
              </a:spcBef>
              <a:spcAft>
                <a:spcPts val="0"/>
              </a:spcAft>
              <a:buClr>
                <a:schemeClr val="accent1"/>
              </a:buClr>
              <a:buSzPts val="1200"/>
              <a:buFont typeface="Wingdings 3" charset="2"/>
              <a:buChar char="■"/>
              <a:defRPr sz="1600" kern="1200">
                <a:solidFill>
                  <a:schemeClr val="tx1">
                    <a:lumMod val="75000"/>
                    <a:lumOff val="25000"/>
                  </a:schemeClr>
                </a:solidFill>
                <a:latin typeface="+mn-lt"/>
                <a:ea typeface="+mn-ea"/>
                <a:cs typeface="+mn-cs"/>
              </a:defRPr>
            </a:lvl6pPr>
            <a:lvl7pPr marL="4267093" lvl="6" indent="-406390" algn="l" defTabSz="457200" rtl="0" eaLnBrk="1" latinLnBrk="0" hangingPunct="1">
              <a:spcBef>
                <a:spcPts val="2133"/>
              </a:spcBef>
              <a:spcAft>
                <a:spcPts val="0"/>
              </a:spcAft>
              <a:buClr>
                <a:schemeClr val="accent1"/>
              </a:buClr>
              <a:buSzPts val="1200"/>
              <a:buFont typeface="Wingdings 3" charset="2"/>
              <a:buChar char="●"/>
              <a:defRPr sz="1600" kern="1200">
                <a:solidFill>
                  <a:schemeClr val="tx1">
                    <a:lumMod val="75000"/>
                    <a:lumOff val="25000"/>
                  </a:schemeClr>
                </a:solidFill>
                <a:latin typeface="+mn-lt"/>
                <a:ea typeface="+mn-ea"/>
                <a:cs typeface="+mn-cs"/>
              </a:defRPr>
            </a:lvl7pPr>
            <a:lvl8pPr marL="4876678" lvl="7" indent="-406390" algn="l" defTabSz="457200" rtl="0" eaLnBrk="1" latinLnBrk="0" hangingPunct="1">
              <a:spcBef>
                <a:spcPts val="2133"/>
              </a:spcBef>
              <a:spcAft>
                <a:spcPts val="0"/>
              </a:spcAft>
              <a:buClr>
                <a:schemeClr val="accent1"/>
              </a:buClr>
              <a:buSzPts val="1200"/>
              <a:buFont typeface="Wingdings 3" charset="2"/>
              <a:buChar char="○"/>
              <a:defRPr sz="1600" kern="1200">
                <a:solidFill>
                  <a:schemeClr val="tx1">
                    <a:lumMod val="75000"/>
                    <a:lumOff val="25000"/>
                  </a:schemeClr>
                </a:solidFill>
                <a:latin typeface="+mn-lt"/>
                <a:ea typeface="+mn-ea"/>
                <a:cs typeface="+mn-cs"/>
              </a:defRPr>
            </a:lvl8pPr>
            <a:lvl9pPr marL="5486263" lvl="8" indent="-406390" algn="l" defTabSz="457200" rtl="0" eaLnBrk="1" latinLnBrk="0" hangingPunct="1">
              <a:spcBef>
                <a:spcPts val="2133"/>
              </a:spcBef>
              <a:spcAft>
                <a:spcPts val="2133"/>
              </a:spcAft>
              <a:buClr>
                <a:schemeClr val="accent1"/>
              </a:buClr>
              <a:buSzPts val="1200"/>
              <a:buFont typeface="Wingdings 3" charset="2"/>
              <a:buChar char="■"/>
              <a:defRPr sz="1600" kern="1200">
                <a:solidFill>
                  <a:schemeClr val="tx1">
                    <a:lumMod val="75000"/>
                    <a:lumOff val="25000"/>
                  </a:schemeClr>
                </a:solidFill>
                <a:latin typeface="+mn-lt"/>
                <a:ea typeface="+mn-ea"/>
                <a:cs typeface="+mn-cs"/>
              </a:defRPr>
            </a:lvl9pPr>
          </a:lstStyle>
          <a:p>
            <a:pPr algn="ctr"/>
            <a:r>
              <a:rPr lang="en-US" sz="6000" b="1" dirty="0">
                <a:solidFill>
                  <a:schemeClr val="tx1"/>
                </a:solidFill>
                <a:latin typeface="Calibri" panose="020F0502020204030204" pitchFamily="34" charset="0"/>
                <a:cs typeface="Calibri" panose="020F0502020204030204" pitchFamily="34" charset="0"/>
              </a:rPr>
              <a:t>THANK YOU!</a:t>
            </a:r>
            <a:endParaRPr lang="en-IN" sz="60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5845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2CBDE136-8D22-4B29-8461-2648B45588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1" b="15482"/>
          <a:stretch/>
        </p:blipFill>
        <p:spPr bwMode="auto">
          <a:xfrm>
            <a:off x="1952264" y="940377"/>
            <a:ext cx="9091582" cy="46096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a:extLst>
              <a:ext uri="{FF2B5EF4-FFF2-40B4-BE49-F238E27FC236}">
                <a16:creationId xmlns:a16="http://schemas.microsoft.com/office/drawing/2014/main" id="{8128BD81-1D65-4A0A-BC32-AFA1CC117AB2}"/>
              </a:ext>
            </a:extLst>
          </p:cNvPr>
          <p:cNvSpPr txBox="1"/>
          <p:nvPr/>
        </p:nvSpPr>
        <p:spPr>
          <a:xfrm>
            <a:off x="1952264" y="5549997"/>
            <a:ext cx="9015019" cy="643503"/>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Selenium 3.141 – Python 3.x – Firefox 75.0</a:t>
            </a:r>
          </a:p>
        </p:txBody>
      </p:sp>
    </p:spTree>
    <p:extLst>
      <p:ext uri="{BB962C8B-B14F-4D97-AF65-F5344CB8AC3E}">
        <p14:creationId xmlns:p14="http://schemas.microsoft.com/office/powerpoint/2010/main" val="3554829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D4781363-8CBF-455F-9756-619E280175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1801" y="3592329"/>
            <a:ext cx="3659146" cy="316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DFFE30BC-77BE-4568-86A5-0853F6F59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1" y="139605"/>
            <a:ext cx="3659146" cy="3148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0E0BC1AB-CB44-4E28-9FCE-0AE5761423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516"/>
          <a:stretch/>
        </p:blipFill>
        <p:spPr bwMode="auto">
          <a:xfrm>
            <a:off x="2100804" y="279452"/>
            <a:ext cx="3995195" cy="6237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074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65341CCF-DCDC-45C6-98D1-A3AC934C1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166" y="751840"/>
            <a:ext cx="3511234" cy="33488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EF1B1836-5739-43AB-A9C8-EE4B9504FA59}"/>
              </a:ext>
            </a:extLst>
          </p:cNvPr>
          <p:cNvSpPr txBox="1"/>
          <p:nvPr/>
        </p:nvSpPr>
        <p:spPr>
          <a:xfrm>
            <a:off x="8229600" y="4236163"/>
            <a:ext cx="1565759" cy="2215991"/>
          </a:xfrm>
          <a:prstGeom prst="rect">
            <a:avLst/>
          </a:prstGeom>
          <a:noFill/>
        </p:spPr>
        <p:txBody>
          <a:bodyPr wrap="square" rtlCol="0">
            <a:spAutoFit/>
          </a:bodyPr>
          <a:lstStyle/>
          <a:p>
            <a:r>
              <a:rPr lang="en-US" sz="13800" dirty="0">
                <a:solidFill>
                  <a:srgbClr val="FF0000"/>
                </a:solidFill>
                <a:latin typeface="Arial" panose="020B0604020202020204" pitchFamily="34" charset="0"/>
                <a:cs typeface="Arial" panose="020B0604020202020204" pitchFamily="34" charset="0"/>
              </a:rPr>
              <a:t>?</a:t>
            </a:r>
            <a:endParaRPr lang="en-IN" sz="13800" dirty="0">
              <a:solidFill>
                <a:srgbClr val="FF0000"/>
              </a:solidFill>
              <a:latin typeface="Arial" panose="020B0604020202020204" pitchFamily="34" charset="0"/>
              <a:cs typeface="Arial" panose="020B0604020202020204" pitchFamily="34" charset="0"/>
            </a:endParaRPr>
          </a:p>
        </p:txBody>
      </p:sp>
      <p:pic>
        <p:nvPicPr>
          <p:cNvPr id="7" name="Picture 3">
            <a:extLst>
              <a:ext uri="{FF2B5EF4-FFF2-40B4-BE49-F238E27FC236}">
                <a16:creationId xmlns:a16="http://schemas.microsoft.com/office/drawing/2014/main" id="{92B3587C-CD8C-422B-B4EC-6460D00651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245"/>
          <a:stretch/>
        </p:blipFill>
        <p:spPr bwMode="auto">
          <a:xfrm>
            <a:off x="1752600" y="751840"/>
            <a:ext cx="4002108" cy="576523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0908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EC7969A-9177-4BE0-8714-818EF75FE1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00" b="22669"/>
          <a:stretch/>
        </p:blipFill>
        <p:spPr bwMode="auto">
          <a:xfrm>
            <a:off x="1524001" y="729206"/>
            <a:ext cx="9143999" cy="50357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21954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1A9A63-8363-407F-9220-879901BA53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6685" y="1295400"/>
            <a:ext cx="4144267" cy="3352800"/>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CEF0F574-FBFD-49E0-9D9E-E5387921849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752599" y="1295400"/>
            <a:ext cx="4144267" cy="3352800"/>
          </a:xfrm>
          <a:prstGeom prst="rect">
            <a:avLst/>
          </a:prstGeom>
          <a:ln>
            <a:solidFill>
              <a:schemeClr val="bg2">
                <a:lumMod val="50000"/>
              </a:schemeClr>
            </a:solidFill>
          </a:ln>
        </p:spPr>
      </p:pic>
      <p:sp>
        <p:nvSpPr>
          <p:cNvPr id="7" name="TextBox 6">
            <a:extLst>
              <a:ext uri="{FF2B5EF4-FFF2-40B4-BE49-F238E27FC236}">
                <a16:creationId xmlns:a16="http://schemas.microsoft.com/office/drawing/2014/main" id="{8FF4CFE9-BCA0-4433-A319-BD691736D7C6}"/>
              </a:ext>
            </a:extLst>
          </p:cNvPr>
          <p:cNvSpPr txBox="1"/>
          <p:nvPr/>
        </p:nvSpPr>
        <p:spPr>
          <a:xfrm>
            <a:off x="1957831" y="4908630"/>
            <a:ext cx="3733800" cy="1077218"/>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1 outline Kempegowda.png</a:t>
            </a:r>
            <a:endParaRPr lang="en-IN"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7E93EF3-832B-40F9-B8F1-12DCD80EBD22}"/>
              </a:ext>
            </a:extLst>
          </p:cNvPr>
          <p:cNvSpPr txBox="1"/>
          <p:nvPr/>
        </p:nvSpPr>
        <p:spPr>
          <a:xfrm>
            <a:off x="6489301" y="5154852"/>
            <a:ext cx="3939033"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1 Kempegowda.png</a:t>
            </a:r>
            <a:endParaRPr lang="en-IN"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7436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ith_animations.wmv">
            <a:hlinkClick r:id="" action="ppaction://media"/>
            <a:extLst>
              <a:ext uri="{FF2B5EF4-FFF2-40B4-BE49-F238E27FC236}">
                <a16:creationId xmlns:a16="http://schemas.microsoft.com/office/drawing/2014/main" id="{A37231CA-87A1-4F46-BF19-FDBCF2E50D2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05000" y="1219200"/>
            <a:ext cx="4191000" cy="4191000"/>
          </a:xfrm>
          <a:prstGeom prst="rect">
            <a:avLst/>
          </a:prstGeom>
        </p:spPr>
      </p:pic>
      <p:pic>
        <p:nvPicPr>
          <p:cNvPr id="6" name="without_animations.wmv">
            <a:hlinkClick r:id="" action="ppaction://media"/>
            <a:extLst>
              <a:ext uri="{FF2B5EF4-FFF2-40B4-BE49-F238E27FC236}">
                <a16:creationId xmlns:a16="http://schemas.microsoft.com/office/drawing/2014/main" id="{4231B195-65CB-47D3-ADC9-8F8A126D7AF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43317" y="1219200"/>
            <a:ext cx="4191000" cy="4191000"/>
          </a:xfrm>
          <a:prstGeom prst="rect">
            <a:avLst/>
          </a:prstGeom>
        </p:spPr>
      </p:pic>
      <p:sp>
        <p:nvSpPr>
          <p:cNvPr id="7" name="TextBox 6">
            <a:extLst>
              <a:ext uri="{FF2B5EF4-FFF2-40B4-BE49-F238E27FC236}">
                <a16:creationId xmlns:a16="http://schemas.microsoft.com/office/drawing/2014/main" id="{5670EDDA-AFC8-44DF-9AA6-9518B978B22F}"/>
              </a:ext>
            </a:extLst>
          </p:cNvPr>
          <p:cNvSpPr txBox="1"/>
          <p:nvPr/>
        </p:nvSpPr>
        <p:spPr>
          <a:xfrm>
            <a:off x="2362200" y="5547360"/>
            <a:ext cx="3733800"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With animations</a:t>
            </a:r>
            <a:endParaRPr lang="en-IN" sz="3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1D245BC-B34A-485A-BBE9-E99AD5E14EC0}"/>
              </a:ext>
            </a:extLst>
          </p:cNvPr>
          <p:cNvSpPr txBox="1"/>
          <p:nvPr/>
        </p:nvSpPr>
        <p:spPr>
          <a:xfrm>
            <a:off x="6871917" y="5547360"/>
            <a:ext cx="3733800"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Without animations</a:t>
            </a:r>
            <a:endParaRPr lang="en-IN"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5710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5"/>
                </p:tgtEl>
              </p:cMediaNode>
            </p:video>
            <p:video>
              <p:cMediaNode vol="80000">
                <p:cTn id="13" fill="hold" display="0">
                  <p:stCondLst>
                    <p:cond delay="indefinite"/>
                  </p:stCondLst>
                </p:cTn>
                <p:tgtEl>
                  <p:spTgt spid="6"/>
                </p:tgtEl>
              </p:cMediaNode>
            </p:video>
          </p:childTnLst>
        </p:cTn>
      </p:par>
    </p:tnLst>
  </p:timing>
</p:sld>
</file>

<file path=ppt/theme/theme1.xml><?xml version="1.0" encoding="utf-8"?>
<a:theme xmlns:a="http://schemas.openxmlformats.org/drawingml/2006/main" name="Wisp">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957</TotalTime>
  <Words>1669</Words>
  <Application>Microsoft Office PowerPoint</Application>
  <PresentationFormat>Widescreen</PresentationFormat>
  <Paragraphs>152</Paragraphs>
  <Slides>36</Slides>
  <Notes>17</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Century Gothic</vt:lpstr>
      <vt:lpstr>Microsoft Tai Le</vt:lpstr>
      <vt:lpstr>Tahoma</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collected for a randomly selected ward</vt:lpstr>
      <vt:lpstr>HSV colour space of the map view</vt:lpstr>
      <vt:lpstr>Obtaining mask for the HSV range</vt:lpstr>
      <vt:lpstr>PowerPoint Presentation</vt:lpstr>
      <vt:lpstr>PowerPoint Presentation</vt:lpstr>
      <vt:lpstr>PowerPoint Presentation</vt:lpstr>
      <vt:lpstr>Area calculation through non-zero pixels</vt:lpstr>
      <vt:lpstr>Percentage Area Calculation of  the Green Parts</vt:lpstr>
      <vt:lpstr>Ward with Highest Green Parts </vt:lpstr>
      <vt:lpstr>Ward with Highest Green Parts  </vt:lpstr>
      <vt:lpstr>Wards without boundaries</vt:lpstr>
      <vt:lpstr>Wards without boundaries</vt:lpstr>
      <vt:lpstr>PowerPoint Presentation</vt:lpstr>
      <vt:lpstr>PowerPoint Presentation</vt:lpstr>
      <vt:lpstr>    MAP - REDUCE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ANAYSIS    HADOOP</dc:title>
  <dc:creator> </dc:creator>
  <cp:lastModifiedBy> </cp:lastModifiedBy>
  <cp:revision>140</cp:revision>
  <dcterms:created xsi:type="dcterms:W3CDTF">2020-05-04T08:39:43Z</dcterms:created>
  <dcterms:modified xsi:type="dcterms:W3CDTF">2020-05-05T13:50:54Z</dcterms:modified>
</cp:coreProperties>
</file>